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65" r:id="rId3"/>
    <p:sldId id="297" r:id="rId4"/>
    <p:sldId id="298" r:id="rId5"/>
    <p:sldId id="303" r:id="rId6"/>
    <p:sldId id="261" r:id="rId7"/>
    <p:sldId id="262" r:id="rId8"/>
    <p:sldId id="263" r:id="rId9"/>
    <p:sldId id="304" r:id="rId10"/>
    <p:sldId id="305" r:id="rId11"/>
    <p:sldId id="289" r:id="rId12"/>
    <p:sldId id="306" r:id="rId13"/>
    <p:sldId id="300" r:id="rId14"/>
    <p:sldId id="301" r:id="rId15"/>
    <p:sldId id="270" r:id="rId16"/>
    <p:sldId id="294" r:id="rId17"/>
    <p:sldId id="302" r:id="rId18"/>
    <p:sldId id="295" r:id="rId19"/>
    <p:sldId id="296" r:id="rId20"/>
    <p:sldId id="284" r:id="rId21"/>
    <p:sldId id="290" r:id="rId22"/>
    <p:sldId id="275"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74DC0-1F02-4245-AB3F-98EE4481C4C5}" type="datetimeFigureOut">
              <a:rPr lang="fr-FR" smtClean="0"/>
              <a:t>28/11/2025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16EA5-5B93-4BF3-BA26-179F7E7C5486}" type="slidenum">
              <a:rPr lang="fr-FR" smtClean="0"/>
              <a:t>‹N°›</a:t>
            </a:fld>
            <a:endParaRPr lang="fr-FR"/>
          </a:p>
        </p:txBody>
      </p:sp>
    </p:spTree>
    <p:extLst>
      <p:ext uri="{BB962C8B-B14F-4D97-AF65-F5344CB8AC3E}">
        <p14:creationId xmlns:p14="http://schemas.microsoft.com/office/powerpoint/2010/main" val="354819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87729FD-72A9-44FE-BEA1-2EC682977432}" type="datetime1">
              <a:rPr lang="fr-FR" smtClean="0"/>
              <a:t>28/11/2025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
        <p:nvSpPr>
          <p:cNvPr id="7" name="Rectangle 6"/>
          <p:cNvSpPr/>
          <p:nvPr userDrawn="1"/>
        </p:nvSpPr>
        <p:spPr>
          <a:xfrm>
            <a:off x="0" y="0"/>
            <a:ext cx="5277394" cy="1371599"/>
          </a:xfrm>
          <a:prstGeom prst="rect">
            <a:avLst/>
          </a:prstGeom>
          <a:solidFill>
            <a:srgbClr val="00B050"/>
          </a:solidFill>
          <a:ln w="15875" cap="flat" cmpd="sng" algn="ctr">
            <a:noFill/>
            <a:prstDash val="solid"/>
          </a:ln>
          <a:effectLst/>
        </p:spPr>
        <p:txBody>
          <a:bodyPr rtlCol="0" anchor="ctr"/>
          <a:lstStyle/>
          <a:p>
            <a:pPr algn="ctr" defTabSz="914400">
              <a:defRPr/>
            </a:pPr>
            <a:r>
              <a:rPr lang="fr-FR" sz="1400" b="1" kern="0" dirty="0">
                <a:solidFill>
                  <a:prstClr val="black"/>
                </a:solidFill>
                <a:latin typeface="Arial Narrow" panose="020B0606020202030204" pitchFamily="34" charset="0"/>
              </a:rPr>
              <a:t>REPUBLIQUE DU CAMEROUN</a:t>
            </a:r>
          </a:p>
          <a:p>
            <a:pPr algn="ctr" defTabSz="914400">
              <a:defRPr/>
            </a:pPr>
            <a:r>
              <a:rPr lang="fr-FR" sz="2000" b="1" kern="0" dirty="0">
                <a:solidFill>
                  <a:schemeClr val="bg1"/>
                </a:solidFill>
                <a:latin typeface="Tw Cen MT" panose="020B0602020104020603"/>
              </a:rPr>
              <a:t>MINISTERE DE LA DECENTRALISATION </a:t>
            </a:r>
          </a:p>
          <a:p>
            <a:pPr algn="ctr" defTabSz="914400">
              <a:defRPr/>
            </a:pPr>
            <a:r>
              <a:rPr lang="fr-FR" sz="2000" b="1" kern="0" dirty="0">
                <a:solidFill>
                  <a:schemeClr val="bg1"/>
                </a:solidFill>
                <a:latin typeface="Tw Cen MT" panose="020B0602020104020603"/>
              </a:rPr>
              <a:t>ET DU DEVELOPPEMENT LOCAL</a:t>
            </a:r>
            <a:endParaRPr lang="en-US" sz="2000" b="1" kern="0" dirty="0">
              <a:solidFill>
                <a:schemeClr val="bg1"/>
              </a:solidFill>
              <a:latin typeface="Tw Cen MT" panose="020B0602020104020603"/>
            </a:endParaRPr>
          </a:p>
        </p:txBody>
      </p:sp>
      <p:sp>
        <p:nvSpPr>
          <p:cNvPr id="8" name="Rectangle 7"/>
          <p:cNvSpPr/>
          <p:nvPr userDrawn="1"/>
        </p:nvSpPr>
        <p:spPr>
          <a:xfrm>
            <a:off x="6914607" y="0"/>
            <a:ext cx="5277393" cy="1371599"/>
          </a:xfrm>
          <a:prstGeom prst="rect">
            <a:avLst/>
          </a:prstGeom>
          <a:solidFill>
            <a:srgbClr val="00B050"/>
          </a:solidFill>
          <a:ln w="15875" cap="flat" cmpd="sng" algn="ctr">
            <a:noFill/>
            <a:prstDash val="solid"/>
          </a:ln>
          <a:effectLst/>
        </p:spPr>
        <p:txBody>
          <a:bodyPr rtlCol="0" anchor="ctr"/>
          <a:lstStyle/>
          <a:p>
            <a:pPr algn="ctr" defTabSz="914400">
              <a:defRPr/>
            </a:pPr>
            <a:r>
              <a:rPr lang="fr-FR" sz="1400" b="1" kern="0" dirty="0">
                <a:solidFill>
                  <a:prstClr val="black"/>
                </a:solidFill>
                <a:latin typeface="Arial Narrow" panose="020B0606020202030204" pitchFamily="34" charset="0"/>
              </a:rPr>
              <a:t>REPUBLIC OF CAMEROON</a:t>
            </a:r>
          </a:p>
          <a:p>
            <a:pPr algn="ctr" defTabSz="914400">
              <a:defRPr/>
            </a:pPr>
            <a:r>
              <a:rPr lang="fr-FR" sz="2000" b="1" kern="0" dirty="0">
                <a:solidFill>
                  <a:schemeClr val="bg1"/>
                </a:solidFill>
                <a:latin typeface="Tw Cen MT" panose="020B0602020104020603"/>
              </a:rPr>
              <a:t>MINISTRY OF DECENTRALIZATION </a:t>
            </a:r>
          </a:p>
          <a:p>
            <a:pPr algn="ctr" defTabSz="914400">
              <a:defRPr/>
            </a:pPr>
            <a:r>
              <a:rPr lang="fr-FR" sz="2000" b="1" kern="0" dirty="0">
                <a:solidFill>
                  <a:schemeClr val="bg1"/>
                </a:solidFill>
                <a:latin typeface="Tw Cen MT" panose="020B0602020104020603"/>
              </a:rPr>
              <a:t>AND LOCAL DEVELOPMENT</a:t>
            </a:r>
            <a:endParaRPr lang="en-US" sz="2000" b="1" kern="0" dirty="0">
              <a:solidFill>
                <a:schemeClr val="bg1"/>
              </a:solidFill>
              <a:latin typeface="Tw Cen MT" panose="020B0602020104020603"/>
            </a:endParaRPr>
          </a:p>
        </p:txBody>
      </p:sp>
      <p:pic>
        <p:nvPicPr>
          <p:cNvPr id="9" name="Image 8"/>
          <p:cNvPicPr>
            <a:picLocks noChangeAspect="1"/>
          </p:cNvPicPr>
          <p:nvPr userDrawn="1"/>
        </p:nvPicPr>
        <p:blipFill>
          <a:blip r:embed="rId2"/>
          <a:stretch>
            <a:fillRect/>
          </a:stretch>
        </p:blipFill>
        <p:spPr>
          <a:xfrm>
            <a:off x="5393881" y="0"/>
            <a:ext cx="1458685" cy="1371599"/>
          </a:xfrm>
          <a:prstGeom prst="rect">
            <a:avLst/>
          </a:prstGeom>
        </p:spPr>
      </p:pic>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3160"/>
          <a:stretch/>
        </p:blipFill>
        <p:spPr>
          <a:xfrm>
            <a:off x="0" y="1342487"/>
            <a:ext cx="5393881" cy="1293327"/>
          </a:xfrm>
          <a:prstGeom prst="rect">
            <a:avLst/>
          </a:prstGeom>
        </p:spPr>
      </p:pic>
      <p:pic>
        <p:nvPicPr>
          <p:cNvPr id="11" name="Image 10"/>
          <p:cNvPicPr/>
          <p:nvPr userDrawn="1"/>
        </p:nvPicPr>
        <p:blipFill>
          <a:blip r:embed="rId4">
            <a:extLst>
              <a:ext uri="{28A0092B-C50C-407E-A947-70E740481C1C}">
                <a14:useLocalDpi xmlns:a14="http://schemas.microsoft.com/office/drawing/2010/main" val="0"/>
              </a:ext>
            </a:extLst>
          </a:blip>
          <a:stretch>
            <a:fillRect/>
          </a:stretch>
        </p:blipFill>
        <p:spPr>
          <a:xfrm>
            <a:off x="0" y="2447702"/>
            <a:ext cx="3232597" cy="4313705"/>
          </a:xfrm>
          <a:prstGeom prst="rect">
            <a:avLst/>
          </a:prstGeom>
        </p:spPr>
      </p:pic>
      <p:sp>
        <p:nvSpPr>
          <p:cNvPr id="12" name="Rectangle à coins arrondis 11"/>
          <p:cNvSpPr/>
          <p:nvPr userDrawn="1"/>
        </p:nvSpPr>
        <p:spPr>
          <a:xfrm>
            <a:off x="3677992" y="2803454"/>
            <a:ext cx="7861478" cy="3120828"/>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4211462" y="6188710"/>
            <a:ext cx="6195060" cy="53276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r">
              <a:spcAft>
                <a:spcPts val="0"/>
              </a:spcAft>
            </a:pPr>
            <a:r>
              <a:rPr lang="fr-FR"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Ministère de la Décentralisation et du Développement Local / </a:t>
            </a:r>
            <a:r>
              <a:rPr lang="fr-CM"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Ministry of Decentralization and Local Development</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900" b="1" dirty="0">
                <a:solidFill>
                  <a:srgbClr val="00206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2060"/>
                </a:solidFill>
                <a:effectLst/>
                <a:latin typeface="Tw Cen MT" panose="020B0602020104020603" pitchFamily="34" charset="0"/>
                <a:ea typeface="Times New Roman" panose="02020603050405020304" pitchFamily="18" charset="0"/>
                <a:cs typeface="Times New Roman" panose="02020603050405020304" pitchFamily="18" charset="0"/>
              </a:rPr>
              <a:t>Rue Albert Ateba Ebe, Nlongkak Yaoundé ; Tel: +237 222 213 992; Fax: +237 222 213 992</a:t>
            </a:r>
            <a:endParaRPr lang="fr-FR" sz="1200" dirty="0">
              <a:effectLst/>
              <a:latin typeface="Times New Roman" panose="02020603050405020304" pitchFamily="18" charset="0"/>
              <a:ea typeface="Times New Roman" panose="02020603050405020304" pitchFamily="18" charset="0"/>
            </a:endParaRPr>
          </a:p>
          <a:p>
            <a:pPr algn="r">
              <a:spcAft>
                <a:spcPts val="0"/>
              </a:spcAft>
            </a:pP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Site web</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www.minddevel.gov.cm</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Courriel</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contact@minddevel.gov.cm</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Facebook</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 minddevel</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Twitter</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minddevel1</a:t>
            </a:r>
            <a:endParaRPr lang="fr-FR" sz="1200" dirty="0">
              <a:effectLst/>
              <a:latin typeface="Times New Roman" panose="02020603050405020304" pitchFamily="18" charset="0"/>
              <a:ea typeface="Times New Roman" panose="02020603050405020304" pitchFamily="18" charset="0"/>
            </a:endParaRPr>
          </a:p>
        </p:txBody>
      </p:sp>
      <p:sp>
        <p:nvSpPr>
          <p:cNvPr id="3" name="Triangle rectangle 2"/>
          <p:cNvSpPr/>
          <p:nvPr userDrawn="1"/>
        </p:nvSpPr>
        <p:spPr>
          <a:xfrm rot="5400000">
            <a:off x="3489867" y="2661016"/>
            <a:ext cx="1600246" cy="1631608"/>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userDrawn="1"/>
        </p:nvCxnSpPr>
        <p:spPr>
          <a:xfrm flipV="1">
            <a:off x="3682314" y="5222789"/>
            <a:ext cx="7784756" cy="24714"/>
          </a:xfrm>
          <a:prstGeom prst="line">
            <a:avLst/>
          </a:prstGeom>
        </p:spPr>
        <p:style>
          <a:lnRef idx="3">
            <a:schemeClr val="accent4"/>
          </a:lnRef>
          <a:fillRef idx="0">
            <a:schemeClr val="accent4"/>
          </a:fillRef>
          <a:effectRef idx="2">
            <a:schemeClr val="accent4"/>
          </a:effectRef>
          <a:fontRef idx="minor">
            <a:schemeClr val="tx1"/>
          </a:fontRef>
        </p:style>
      </p:cxnSp>
      <p:sp>
        <p:nvSpPr>
          <p:cNvPr id="14" name="Triangle rectangle 13"/>
          <p:cNvSpPr/>
          <p:nvPr userDrawn="1"/>
        </p:nvSpPr>
        <p:spPr>
          <a:xfrm rot="16200000">
            <a:off x="10183268" y="4548908"/>
            <a:ext cx="1600246" cy="1631608"/>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0527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3F8235-4B42-44EC-A588-5DD0480FF38E}" type="datetime1">
              <a:rPr lang="fr-FR" smtClean="0"/>
              <a:t>28/11/2025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163053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9A23B1-8158-45FC-AA9A-B72DAE692720}" type="datetime1">
              <a:rPr lang="fr-FR" smtClean="0"/>
              <a:t>28/11/2025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83466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1999606" y="6613134"/>
            <a:ext cx="2743200" cy="182563"/>
          </a:xfrm>
        </p:spPr>
        <p:txBody>
          <a:bodyPr/>
          <a:lstStyle/>
          <a:p>
            <a:fld id="{0E9FC187-F55F-46C5-8EC7-DC32DAC2B766}" type="datetime1">
              <a:rPr lang="fr-FR" smtClean="0"/>
              <a:t>28/11/2025</a:t>
            </a:fld>
            <a:endParaRPr lang="fr-FR"/>
          </a:p>
        </p:txBody>
      </p:sp>
      <p:sp>
        <p:nvSpPr>
          <p:cNvPr id="5" name="Espace réservé du pied de page 4"/>
          <p:cNvSpPr>
            <a:spLocks noGrp="1"/>
          </p:cNvSpPr>
          <p:nvPr>
            <p:ph type="ftr" sz="quarter" idx="11"/>
          </p:nvPr>
        </p:nvSpPr>
        <p:spPr>
          <a:xfrm>
            <a:off x="5029898" y="6630193"/>
            <a:ext cx="4114800" cy="182563"/>
          </a:xfrm>
        </p:spPr>
        <p:txBody>
          <a:bodyPr/>
          <a:lstStyle/>
          <a:p>
            <a:endParaRPr lang="fr-FR" dirty="0"/>
          </a:p>
        </p:txBody>
      </p:sp>
      <p:grpSp>
        <p:nvGrpSpPr>
          <p:cNvPr id="9" name="Groupe 8"/>
          <p:cNvGrpSpPr/>
          <p:nvPr userDrawn="1"/>
        </p:nvGrpSpPr>
        <p:grpSpPr>
          <a:xfrm>
            <a:off x="1064115" y="6401684"/>
            <a:ext cx="10363737" cy="153294"/>
            <a:chOff x="1339403" y="6452315"/>
            <a:chExt cx="9543245" cy="180305"/>
          </a:xfrm>
        </p:grpSpPr>
        <p:grpSp>
          <p:nvGrpSpPr>
            <p:cNvPr id="10" name="Groupe 9"/>
            <p:cNvGrpSpPr/>
            <p:nvPr userDrawn="1"/>
          </p:nvGrpSpPr>
          <p:grpSpPr>
            <a:xfrm>
              <a:off x="1339403" y="6452315"/>
              <a:ext cx="9543245" cy="180305"/>
              <a:chOff x="1236372" y="6413679"/>
              <a:chExt cx="7673661" cy="180304"/>
            </a:xfrm>
          </p:grpSpPr>
          <p:sp>
            <p:nvSpPr>
              <p:cNvPr id="12" name="Rectangle 11"/>
              <p:cNvSpPr/>
              <p:nvPr userDrawn="1"/>
            </p:nvSpPr>
            <p:spPr>
              <a:xfrm>
                <a:off x="1236372" y="6413679"/>
                <a:ext cx="2588653" cy="1803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3732727" y="6413679"/>
                <a:ext cx="2588653" cy="1803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6321380" y="6413679"/>
                <a:ext cx="2588653" cy="1803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Étoile à 5 branches 10"/>
            <p:cNvSpPr/>
            <p:nvPr userDrawn="1"/>
          </p:nvSpPr>
          <p:spPr>
            <a:xfrm>
              <a:off x="5885646" y="6452315"/>
              <a:ext cx="238258" cy="1432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Image 15"/>
          <p:cNvPicPr/>
          <p:nvPr userDrawn="1"/>
        </p:nvPicPr>
        <p:blipFill>
          <a:blip r:embed="rId2">
            <a:extLst>
              <a:ext uri="{BEBA8EAE-BF5A-486C-A8C5-ECC9F3942E4B}">
                <a14:imgProps xmlns:a14="http://schemas.microsoft.com/office/drawing/2010/main">
                  <a14:imgLayer r:embed="rId3">
                    <a14:imgEffect>
                      <a14:sharpenSoften amount="-94000"/>
                    </a14:imgEffect>
                    <a14:imgEffect>
                      <a14:colorTemperature colorTemp="1500"/>
                    </a14:imgEffect>
                    <a14:imgEffect>
                      <a14:saturation sat="0"/>
                    </a14:imgEffect>
                    <a14:imgEffect>
                      <a14:brightnessContrast bright="29000" contrast="19000"/>
                    </a14:imgEffect>
                  </a14:imgLayer>
                </a14:imgProps>
              </a:ext>
              <a:ext uri="{28A0092B-C50C-407E-A947-70E740481C1C}">
                <a14:useLocalDpi xmlns:a14="http://schemas.microsoft.com/office/drawing/2010/main" val="0"/>
              </a:ext>
            </a:extLst>
          </a:blip>
          <a:stretch>
            <a:fillRect/>
          </a:stretch>
        </p:blipFill>
        <p:spPr>
          <a:xfrm>
            <a:off x="2997559" y="1553829"/>
            <a:ext cx="5911402" cy="4206631"/>
          </a:xfrm>
          <a:prstGeom prst="rect">
            <a:avLst/>
          </a:prstGeom>
          <a:ln>
            <a:noFill/>
          </a:ln>
          <a:effectLst>
            <a:softEdge rad="112500"/>
          </a:effectLst>
        </p:spPr>
      </p:pic>
      <p:sp>
        <p:nvSpPr>
          <p:cNvPr id="6" name="Espace réservé du numéro de diapositive 5"/>
          <p:cNvSpPr>
            <a:spLocks noGrp="1"/>
          </p:cNvSpPr>
          <p:nvPr>
            <p:ph type="sldNum" sz="quarter" idx="12"/>
          </p:nvPr>
        </p:nvSpPr>
        <p:spPr>
          <a:xfrm>
            <a:off x="10444766" y="6609098"/>
            <a:ext cx="1584102" cy="190633"/>
          </a:xfrm>
        </p:spPr>
        <p:txBody>
          <a:bodyPr/>
          <a:lstStyle/>
          <a:p>
            <a:fld id="{B392D641-83A5-4B1D-AF2E-6F0D65B1107D}" type="slidenum">
              <a:rPr lang="fr-FR" smtClean="0"/>
              <a:t>‹N°›</a:t>
            </a:fld>
            <a:endParaRPr lang="fr-FR" dirty="0"/>
          </a:p>
        </p:txBody>
      </p:sp>
      <p:pic>
        <p:nvPicPr>
          <p:cNvPr id="8" name="Image 7"/>
          <p:cNvPicPr/>
          <p:nvPr userDrawn="1"/>
        </p:nvPicPr>
        <p:blipFill>
          <a:blip r:embed="rId4"/>
          <a:stretch>
            <a:fillRect/>
          </a:stretch>
        </p:blipFill>
        <p:spPr>
          <a:xfrm>
            <a:off x="12957" y="6143906"/>
            <a:ext cx="1051158" cy="668850"/>
          </a:xfrm>
          <a:prstGeom prst="roundRect">
            <a:avLst>
              <a:gd name="adj" fmla="val 8594"/>
            </a:avLst>
          </a:prstGeom>
          <a:solidFill>
            <a:srgbClr val="FFFFFF">
              <a:shade val="85000"/>
            </a:srgbClr>
          </a:solidFill>
          <a:ln>
            <a:noFill/>
          </a:ln>
          <a:effectLst/>
        </p:spPr>
      </p:pic>
      <p:pic>
        <p:nvPicPr>
          <p:cNvPr id="17" name="Picture 4" descr="G:\Image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63408" y="6208061"/>
            <a:ext cx="925337" cy="649939"/>
          </a:xfrm>
          <a:prstGeom prst="rect">
            <a:avLst/>
          </a:prstGeom>
          <a:noFill/>
          <a:extLst>
            <a:ext uri="{909E8E84-426E-40DD-AFC4-6F175D3DCCD1}">
              <a14:hiddenFill xmlns:a14="http://schemas.microsoft.com/office/drawing/2010/main">
                <a:solidFill>
                  <a:srgbClr val="FFFFFF"/>
                </a:solidFill>
              </a14:hiddenFill>
            </a:ext>
          </a:extLst>
        </p:spPr>
      </p:pic>
      <p:sp>
        <p:nvSpPr>
          <p:cNvPr id="7" name="Organigramme : Document 6"/>
          <p:cNvSpPr/>
          <p:nvPr userDrawn="1"/>
        </p:nvSpPr>
        <p:spPr>
          <a:xfrm>
            <a:off x="84266" y="-5190"/>
            <a:ext cx="11994270" cy="993252"/>
          </a:xfrm>
          <a:prstGeom prst="flowChartDocument">
            <a:avLst/>
          </a:prstGeom>
          <a:gradFill flip="none" rotWithShape="1">
            <a:gsLst>
              <a:gs pos="0">
                <a:srgbClr val="00B050">
                  <a:shade val="30000"/>
                  <a:satMod val="115000"/>
                  <a:lumMod val="60000"/>
                </a:srgbClr>
              </a:gs>
              <a:gs pos="50000">
                <a:srgbClr val="00B050">
                  <a:shade val="67500"/>
                  <a:satMod val="115000"/>
                </a:srgbClr>
              </a:gs>
              <a:gs pos="100000">
                <a:srgbClr val="00B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rectangle 14"/>
          <p:cNvSpPr/>
          <p:nvPr userDrawn="1"/>
        </p:nvSpPr>
        <p:spPr>
          <a:xfrm rot="5400000">
            <a:off x="92411" y="-99673"/>
            <a:ext cx="682580" cy="867399"/>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userDrawn="1"/>
        </p:nvSpPr>
        <p:spPr>
          <a:xfrm rot="16200000">
            <a:off x="11417011" y="47994"/>
            <a:ext cx="682580" cy="867399"/>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13233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D20C423-A52A-4241-8861-073C968BE911}" type="datetime1">
              <a:rPr lang="fr-FR" smtClean="0"/>
              <a:t>28/11/2025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243388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3A69B0-B94E-471C-AA79-E2113D525C0F}" type="datetime1">
              <a:rPr lang="fr-FR" smtClean="0"/>
              <a:t>28/11/2025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203787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FCC48BD-F2B6-4D79-BD89-EB9E0CAD6A4F}" type="datetime1">
              <a:rPr lang="fr-FR" smtClean="0"/>
              <a:t>28/11/2025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1878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ADF9BA8-0763-4F2F-A803-E319765A6154}" type="datetime1">
              <a:rPr lang="fr-FR" smtClean="0"/>
              <a:t>28/11/2025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412303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29697D-BE27-4110-B94C-1C3AF04268B7}" type="datetime1">
              <a:rPr lang="fr-FR" smtClean="0"/>
              <a:t>28/11/2025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37488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5BF7EE3-30C1-4525-89FC-885E534F535B}" type="datetime1">
              <a:rPr lang="fr-FR" smtClean="0"/>
              <a:t>28/11/2025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279179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E2C04C3-8C8E-4EB8-9FCC-0ECCAFB3755A}" type="datetime1">
              <a:rPr lang="fr-FR" smtClean="0"/>
              <a:t>28/11/2025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383836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B6B04-9068-441A-B4E1-8CDFC4231D2E}" type="datetime1">
              <a:rPr lang="fr-FR" smtClean="0"/>
              <a:t>28/11/2025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2D641-83A5-4B1D-AF2E-6F0D65B1107D}" type="slidenum">
              <a:rPr lang="fr-FR" smtClean="0"/>
              <a:t>‹N°›</a:t>
            </a:fld>
            <a:endParaRPr lang="fr-FR"/>
          </a:p>
        </p:txBody>
      </p:sp>
    </p:spTree>
    <p:extLst>
      <p:ext uri="{BB962C8B-B14F-4D97-AF65-F5344CB8AC3E}">
        <p14:creationId xmlns:p14="http://schemas.microsoft.com/office/powerpoint/2010/main" val="274782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6D5BFD-4C9C-4316-B966-DF62F1D178D3}"/>
              </a:ext>
            </a:extLst>
          </p:cNvPr>
          <p:cNvSpPr/>
          <p:nvPr/>
        </p:nvSpPr>
        <p:spPr>
          <a:xfrm>
            <a:off x="3822771" y="3133322"/>
            <a:ext cx="8107262" cy="1015663"/>
          </a:xfrm>
          <a:prstGeom prst="rect">
            <a:avLst/>
          </a:prstGeom>
        </p:spPr>
        <p:txBody>
          <a:bodyPr wrap="square">
            <a:spAutoFit/>
          </a:bodyPr>
          <a:lstStyle/>
          <a:p>
            <a:pPr algn="ctr" defTabSz="457200">
              <a:spcAft>
                <a:spcPts val="800"/>
              </a:spcAft>
            </a:pPr>
            <a:r>
              <a:rPr lang="fr-FR" sz="3000" b="1" dirty="0" smtClean="0">
                <a:solidFill>
                  <a:prstClr val="black"/>
                </a:solidFill>
                <a:latin typeface="Trebuchet MS" panose="020B0603020202020204" pitchFamily="34" charset="0"/>
                <a:ea typeface="Times New Roman" panose="02020603050405020304" pitchFamily="18" charset="0"/>
                <a:cs typeface="Times New Roman" panose="02020603050405020304" pitchFamily="18" charset="0"/>
              </a:rPr>
              <a:t>COMITE DE QUARTIER OU DE VILLAGE: CADRE </a:t>
            </a:r>
            <a:r>
              <a:rPr lang="fr-FR" sz="3000" b="1" smtClean="0">
                <a:solidFill>
                  <a:prstClr val="black"/>
                </a:solidFill>
                <a:latin typeface="Trebuchet MS" panose="020B0603020202020204" pitchFamily="34" charset="0"/>
                <a:ea typeface="Times New Roman" panose="02020603050405020304" pitchFamily="18" charset="0"/>
                <a:cs typeface="Times New Roman" panose="02020603050405020304" pitchFamily="18" charset="0"/>
              </a:rPr>
              <a:t>D’EXPRESSION COMMUNAUTAIRE</a:t>
            </a:r>
            <a:endParaRPr lang="fr-FR" sz="3000" b="1"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B6C47EF-3545-F4EF-9964-A3A121C26276}"/>
              </a:ext>
            </a:extLst>
          </p:cNvPr>
          <p:cNvSpPr/>
          <p:nvPr/>
        </p:nvSpPr>
        <p:spPr>
          <a:xfrm>
            <a:off x="4945908" y="5231231"/>
            <a:ext cx="5266504" cy="307777"/>
          </a:xfrm>
          <a:prstGeom prst="rect">
            <a:avLst/>
          </a:prstGeom>
        </p:spPr>
        <p:txBody>
          <a:bodyPr wrap="square">
            <a:spAutoFit/>
          </a:bodyPr>
          <a:lstStyle/>
          <a:p>
            <a:pPr algn="ctr" defTabSz="457200"/>
            <a:r>
              <a:rPr lang="fr-FR" sz="1400" b="1" kern="0" dirty="0" smtClean="0">
                <a:solidFill>
                  <a:prstClr val="black"/>
                </a:solidFill>
                <a:latin typeface="Times New Roman" panose="02020603050405020304" pitchFamily="18" charset="0"/>
                <a:cs typeface="Times New Roman" panose="02020603050405020304" pitchFamily="18" charset="0"/>
              </a:rPr>
              <a:t>Atelier de sensibilisation des SG</a:t>
            </a:r>
            <a:endParaRPr lang="en-US" sz="1400" i="1" dirty="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F7D82C-7699-8ADB-0305-A26F1AC21AA4}"/>
              </a:ext>
            </a:extLst>
          </p:cNvPr>
          <p:cNvSpPr/>
          <p:nvPr/>
        </p:nvSpPr>
        <p:spPr>
          <a:xfrm>
            <a:off x="10212412" y="5754451"/>
            <a:ext cx="1523439" cy="307777"/>
          </a:xfrm>
          <a:prstGeom prst="rect">
            <a:avLst/>
          </a:prstGeom>
        </p:spPr>
        <p:txBody>
          <a:bodyPr wrap="square">
            <a:spAutoFit/>
          </a:bodyPr>
          <a:lstStyle/>
          <a:p>
            <a:pPr algn="r" defTabSz="457200"/>
            <a:r>
              <a:rPr lang="fr-FR" sz="1400" b="1" i="1" kern="0" dirty="0" smtClean="0">
                <a:solidFill>
                  <a:prstClr val="black"/>
                </a:solidFill>
                <a:latin typeface="Times New Roman" panose="02020603050405020304" pitchFamily="18" charset="0"/>
                <a:cs typeface="Times New Roman" panose="02020603050405020304" pitchFamily="18" charset="0"/>
              </a:rPr>
              <a:t>Novembre 2025</a:t>
            </a:r>
            <a:endParaRPr lang="en-US" sz="1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85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364768"/>
          </a:xfrm>
        </p:spPr>
        <p:txBody>
          <a:bodyPr>
            <a:normAutofit fontScale="90000"/>
          </a:bodyPr>
          <a:lstStyle/>
          <a:p>
            <a:r>
              <a:rPr lang="fr-FR" sz="2200" b="1" dirty="0">
                <a:solidFill>
                  <a:prstClr val="black"/>
                </a:solidFill>
                <a:latin typeface="Arial" panose="020B0604020202020204" pitchFamily="34" charset="0"/>
                <a:cs typeface="Arial" panose="020B0604020202020204" pitchFamily="34" charset="0"/>
              </a:rPr>
              <a:t>1. Organisation et fonctionnement  du comité de quartier ou de village</a:t>
            </a:r>
            <a:endParaRPr lang="fr-CM" dirty="0"/>
          </a:p>
        </p:txBody>
      </p:sp>
      <p:pic>
        <p:nvPicPr>
          <p:cNvPr id="5" name="Espace réservé du contenu 4"/>
          <p:cNvPicPr>
            <a:picLocks noGrp="1" noChangeAspect="1"/>
          </p:cNvPicPr>
          <p:nvPr>
            <p:ph idx="1"/>
          </p:nvPr>
        </p:nvPicPr>
        <p:blipFill>
          <a:blip r:embed="rId2"/>
          <a:stretch>
            <a:fillRect/>
          </a:stretch>
        </p:blipFill>
        <p:spPr>
          <a:xfrm>
            <a:off x="268683" y="2611950"/>
            <a:ext cx="1863273" cy="1611028"/>
          </a:xfrm>
          <a:prstGeom prst="rect">
            <a:avLst/>
          </a:prstGeom>
        </p:spPr>
      </p:pic>
      <p:sp>
        <p:nvSpPr>
          <p:cNvPr id="4" name="Espace réservé du numéro de diapositive 3"/>
          <p:cNvSpPr>
            <a:spLocks noGrp="1"/>
          </p:cNvSpPr>
          <p:nvPr>
            <p:ph type="sldNum" sz="quarter" idx="12"/>
          </p:nvPr>
        </p:nvSpPr>
        <p:spPr/>
        <p:txBody>
          <a:bodyPr/>
          <a:lstStyle/>
          <a:p>
            <a:fld id="{B392D641-83A5-4B1D-AF2E-6F0D65B1107D}" type="slidenum">
              <a:rPr lang="fr-FR" smtClean="0"/>
              <a:t>10</a:t>
            </a:fld>
            <a:endParaRPr lang="fr-FR" dirty="0"/>
          </a:p>
        </p:txBody>
      </p:sp>
      <p:pic>
        <p:nvPicPr>
          <p:cNvPr id="6" name="Image 5"/>
          <p:cNvPicPr>
            <a:picLocks noChangeAspect="1"/>
          </p:cNvPicPr>
          <p:nvPr/>
        </p:nvPicPr>
        <p:blipFill>
          <a:blip r:embed="rId3"/>
          <a:stretch>
            <a:fillRect/>
          </a:stretch>
        </p:blipFill>
        <p:spPr>
          <a:xfrm>
            <a:off x="2806624" y="1955904"/>
            <a:ext cx="2363253" cy="1461560"/>
          </a:xfrm>
          <a:prstGeom prst="rect">
            <a:avLst/>
          </a:prstGeom>
        </p:spPr>
      </p:pic>
      <p:pic>
        <p:nvPicPr>
          <p:cNvPr id="7" name="Image 6"/>
          <p:cNvPicPr>
            <a:picLocks noChangeAspect="1"/>
          </p:cNvPicPr>
          <p:nvPr/>
        </p:nvPicPr>
        <p:blipFill>
          <a:blip r:embed="rId4"/>
          <a:stretch>
            <a:fillRect/>
          </a:stretch>
        </p:blipFill>
        <p:spPr>
          <a:xfrm>
            <a:off x="2806625" y="4778166"/>
            <a:ext cx="2002768" cy="1012024"/>
          </a:xfrm>
          <a:prstGeom prst="rect">
            <a:avLst/>
          </a:prstGeom>
        </p:spPr>
      </p:pic>
      <p:pic>
        <p:nvPicPr>
          <p:cNvPr id="8" name="Image 7"/>
          <p:cNvPicPr>
            <a:picLocks noChangeAspect="1"/>
          </p:cNvPicPr>
          <p:nvPr/>
        </p:nvPicPr>
        <p:blipFill>
          <a:blip r:embed="rId5"/>
          <a:stretch>
            <a:fillRect/>
          </a:stretch>
        </p:blipFill>
        <p:spPr>
          <a:xfrm>
            <a:off x="6321668" y="1782803"/>
            <a:ext cx="5468817" cy="2261659"/>
          </a:xfrm>
          <a:prstGeom prst="rect">
            <a:avLst/>
          </a:prstGeom>
        </p:spPr>
      </p:pic>
      <p:pic>
        <p:nvPicPr>
          <p:cNvPr id="9" name="Image 8"/>
          <p:cNvPicPr>
            <a:picLocks noChangeAspect="1"/>
          </p:cNvPicPr>
          <p:nvPr/>
        </p:nvPicPr>
        <p:blipFill>
          <a:blip r:embed="rId6"/>
          <a:stretch>
            <a:fillRect/>
          </a:stretch>
        </p:blipFill>
        <p:spPr>
          <a:xfrm>
            <a:off x="6321668" y="4044462"/>
            <a:ext cx="5407269" cy="2312376"/>
          </a:xfrm>
          <a:prstGeom prst="rect">
            <a:avLst/>
          </a:prstGeom>
        </p:spPr>
      </p:pic>
      <p:pic>
        <p:nvPicPr>
          <p:cNvPr id="10" name="Image 9"/>
          <p:cNvPicPr>
            <a:picLocks noChangeAspect="1"/>
          </p:cNvPicPr>
          <p:nvPr/>
        </p:nvPicPr>
        <p:blipFill>
          <a:blip r:embed="rId7"/>
          <a:stretch>
            <a:fillRect/>
          </a:stretch>
        </p:blipFill>
        <p:spPr>
          <a:xfrm>
            <a:off x="5504637" y="2587841"/>
            <a:ext cx="591363" cy="487722"/>
          </a:xfrm>
          <a:prstGeom prst="rect">
            <a:avLst/>
          </a:prstGeom>
        </p:spPr>
      </p:pic>
      <p:pic>
        <p:nvPicPr>
          <p:cNvPr id="11" name="Image 10"/>
          <p:cNvPicPr>
            <a:picLocks noChangeAspect="1"/>
          </p:cNvPicPr>
          <p:nvPr/>
        </p:nvPicPr>
        <p:blipFill>
          <a:blip r:embed="rId8"/>
          <a:stretch>
            <a:fillRect/>
          </a:stretch>
        </p:blipFill>
        <p:spPr>
          <a:xfrm>
            <a:off x="2173608" y="2746705"/>
            <a:ext cx="591363" cy="487722"/>
          </a:xfrm>
          <a:prstGeom prst="rect">
            <a:avLst/>
          </a:prstGeom>
        </p:spPr>
      </p:pic>
      <p:pic>
        <p:nvPicPr>
          <p:cNvPr id="12" name="Image 11"/>
          <p:cNvPicPr>
            <a:picLocks noChangeAspect="1"/>
          </p:cNvPicPr>
          <p:nvPr/>
        </p:nvPicPr>
        <p:blipFill>
          <a:blip r:embed="rId9"/>
          <a:stretch>
            <a:fillRect/>
          </a:stretch>
        </p:blipFill>
        <p:spPr>
          <a:xfrm>
            <a:off x="5208883" y="5200650"/>
            <a:ext cx="713294" cy="390178"/>
          </a:xfrm>
          <a:prstGeom prst="rect">
            <a:avLst/>
          </a:prstGeom>
        </p:spPr>
      </p:pic>
      <p:pic>
        <p:nvPicPr>
          <p:cNvPr id="13" name="Image 12"/>
          <p:cNvPicPr>
            <a:picLocks noChangeAspect="1"/>
          </p:cNvPicPr>
          <p:nvPr/>
        </p:nvPicPr>
        <p:blipFill>
          <a:blip r:embed="rId10"/>
          <a:stretch>
            <a:fillRect/>
          </a:stretch>
        </p:blipFill>
        <p:spPr>
          <a:xfrm>
            <a:off x="2031783" y="4460438"/>
            <a:ext cx="713294" cy="390178"/>
          </a:xfrm>
          <a:prstGeom prst="rect">
            <a:avLst/>
          </a:prstGeom>
        </p:spPr>
      </p:pic>
    </p:spTree>
    <p:extLst>
      <p:ext uri="{BB962C8B-B14F-4D97-AF65-F5344CB8AC3E}">
        <p14:creationId xmlns:p14="http://schemas.microsoft.com/office/powerpoint/2010/main" val="331255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267" y="788661"/>
            <a:ext cx="12192000" cy="4351338"/>
          </a:xfrm>
        </p:spPr>
        <p:txBody>
          <a:bodyPr>
            <a:noAutofit/>
          </a:bodyPr>
          <a:lstStyle/>
          <a:p>
            <a:pPr marL="0" indent="0" algn="just">
              <a:lnSpc>
                <a:spcPct val="100000"/>
              </a:lnSpc>
              <a:buNone/>
            </a:pPr>
            <a:r>
              <a:rPr lang="fr-CM" dirty="0" smtClean="0">
                <a:latin typeface="Arial" panose="020B0604020202020204" pitchFamily="34" charset="0"/>
                <a:ea typeface="Calibri" panose="020F0502020204030204" pitchFamily="34" charset="0"/>
                <a:cs typeface="Arial" panose="020B0604020202020204" pitchFamily="34" charset="0"/>
              </a:rPr>
              <a:t>a. </a:t>
            </a:r>
            <a:r>
              <a:rPr lang="fr-CM" sz="2500" b="1" dirty="0" smtClean="0">
                <a:latin typeface="Arial" panose="020B0604020202020204" pitchFamily="34" charset="0"/>
                <a:ea typeface="Calibri" panose="020F0502020204030204" pitchFamily="34" charset="0"/>
                <a:cs typeface="Arial" panose="020B0604020202020204" pitchFamily="34" charset="0"/>
              </a:rPr>
              <a:t>Les </a:t>
            </a:r>
            <a:r>
              <a:rPr lang="fr-CM" sz="2500" b="1" dirty="0">
                <a:latin typeface="Arial" panose="020B0604020202020204" pitchFamily="34" charset="0"/>
                <a:ea typeface="Calibri" panose="020F0502020204030204" pitchFamily="34" charset="0"/>
                <a:cs typeface="Arial" panose="020B0604020202020204" pitchFamily="34" charset="0"/>
              </a:rPr>
              <a:t>comités de quartier ou de village </a:t>
            </a:r>
            <a:r>
              <a:rPr lang="fr-CM" sz="2500" dirty="0">
                <a:latin typeface="Arial" panose="020B0604020202020204" pitchFamily="34" charset="0"/>
                <a:ea typeface="Calibri" panose="020F0502020204030204" pitchFamily="34" charset="0"/>
                <a:cs typeface="Arial" panose="020B0604020202020204" pitchFamily="34" charset="0"/>
              </a:rPr>
              <a:t>sont des cadres de concertation qui concourent à l’efficacité, à l’efficience et à la transparence de l’action communale en favorisant la participation des populations à l’élaboration, l’exécution et au suivi des programmes et projets communaux. Ils sont à distinguer des cadres ayant des textes spécifiques</a:t>
            </a:r>
            <a:r>
              <a:rPr lang="fr-CM" sz="2500" dirty="0" smtClean="0">
                <a:latin typeface="Arial" panose="020B0604020202020204" pitchFamily="34" charset="0"/>
                <a:ea typeface="Calibri" panose="020F0502020204030204" pitchFamily="34" charset="0"/>
                <a:cs typeface="Arial" panose="020B0604020202020204" pitchFamily="34" charset="0"/>
              </a:rPr>
              <a:t>.</a:t>
            </a:r>
            <a:endParaRPr lang="fr-CM" sz="25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00000"/>
              </a:lnSpc>
              <a:buNone/>
            </a:pPr>
            <a:r>
              <a:rPr lang="fr-FR" sz="2500" dirty="0" smtClean="0">
                <a:latin typeface="Arial" panose="020B0604020202020204" pitchFamily="34" charset="0"/>
                <a:cs typeface="Arial" panose="020B0604020202020204" pitchFamily="34" charset="0"/>
              </a:rPr>
              <a:t>b. </a:t>
            </a:r>
            <a:r>
              <a:rPr lang="fr-FR" sz="2500" b="1" dirty="0" smtClean="0">
                <a:latin typeface="Arial" panose="020B0604020202020204" pitchFamily="34" charset="0"/>
                <a:cs typeface="Arial" panose="020B0604020202020204" pitchFamily="34" charset="0"/>
              </a:rPr>
              <a:t>Ce </a:t>
            </a:r>
            <a:r>
              <a:rPr lang="fr-FR" sz="2500" b="1" dirty="0">
                <a:latin typeface="Arial" panose="020B0604020202020204" pitchFamily="34" charset="0"/>
                <a:cs typeface="Arial" panose="020B0604020202020204" pitchFamily="34" charset="0"/>
              </a:rPr>
              <a:t>que le Comité de quartier ou de village n’est </a:t>
            </a:r>
            <a:r>
              <a:rPr lang="fr-FR" sz="2500" b="1" dirty="0" smtClean="0">
                <a:latin typeface="Arial" panose="020B0604020202020204" pitchFamily="34" charset="0"/>
                <a:cs typeface="Arial" panose="020B0604020202020204" pitchFamily="34" charset="0"/>
              </a:rPr>
              <a:t>pas </a:t>
            </a:r>
            <a:r>
              <a:rPr lang="fr-FR" sz="2500" dirty="0" smtClean="0">
                <a:latin typeface="Arial" panose="020B0604020202020204" pitchFamily="34" charset="0"/>
                <a:cs typeface="Arial" panose="020B0604020202020204" pitchFamily="34" charset="0"/>
              </a:rPr>
              <a:t>une OSC / </a:t>
            </a:r>
            <a:r>
              <a:rPr lang="fr-CM" sz="2500" dirty="0" smtClean="0">
                <a:latin typeface="Arial" panose="020B0604020202020204" pitchFamily="34" charset="0"/>
                <a:cs typeface="Arial" panose="020B0604020202020204" pitchFamily="34" charset="0"/>
              </a:rPr>
              <a:t>ONG</a:t>
            </a:r>
            <a:r>
              <a:rPr lang="fr-FR" sz="2500" dirty="0" smtClean="0">
                <a:latin typeface="Arial" panose="020B0604020202020204" pitchFamily="34" charset="0"/>
                <a:cs typeface="Arial" panose="020B0604020202020204" pitchFamily="34" charset="0"/>
              </a:rPr>
              <a:t>, pas u</a:t>
            </a:r>
            <a:r>
              <a:rPr lang="fr-CM" sz="2500" dirty="0" smtClean="0">
                <a:latin typeface="Arial" panose="020B0604020202020204" pitchFamily="34" charset="0"/>
                <a:cs typeface="Arial" panose="020B0604020202020204" pitchFamily="34" charset="0"/>
              </a:rPr>
              <a:t>n </a:t>
            </a:r>
            <a:r>
              <a:rPr lang="fr-CM" sz="2500" dirty="0">
                <a:latin typeface="Arial" panose="020B0604020202020204" pitchFamily="34" charset="0"/>
                <a:cs typeface="Arial" panose="020B0604020202020204" pitchFamily="34" charset="0"/>
              </a:rPr>
              <a:t>comité ou un cadre de concertation régi par des textes </a:t>
            </a:r>
            <a:r>
              <a:rPr lang="fr-CM" sz="2500" dirty="0" smtClean="0">
                <a:latin typeface="Arial" panose="020B0604020202020204" pitchFamily="34" charset="0"/>
                <a:cs typeface="Arial" panose="020B0604020202020204" pitchFamily="34" charset="0"/>
              </a:rPr>
              <a:t>particuliers</a:t>
            </a:r>
            <a:r>
              <a:rPr lang="fr-FR" sz="2500" dirty="0" smtClean="0">
                <a:latin typeface="Arial" panose="020B0604020202020204" pitchFamily="34" charset="0"/>
                <a:cs typeface="Arial" panose="020B0604020202020204" pitchFamily="34" charset="0"/>
              </a:rPr>
              <a:t>, pas un c</a:t>
            </a:r>
            <a:r>
              <a:rPr lang="fr-CM" sz="2500" dirty="0" err="1" smtClean="0">
                <a:latin typeface="Arial" panose="020B0604020202020204" pitchFamily="34" charset="0"/>
                <a:cs typeface="Arial" panose="020B0604020202020204" pitchFamily="34" charset="0"/>
              </a:rPr>
              <a:t>omité</a:t>
            </a:r>
            <a:r>
              <a:rPr lang="fr-CM" sz="2500" dirty="0" smtClean="0">
                <a:latin typeface="Arial" panose="020B0604020202020204" pitchFamily="34" charset="0"/>
                <a:cs typeface="Arial" panose="020B0604020202020204" pitchFamily="34" charset="0"/>
              </a:rPr>
              <a:t> riverain etc...</a:t>
            </a:r>
            <a:endParaRPr lang="fr-FR" sz="2500" dirty="0">
              <a:latin typeface="Arial" panose="020B0604020202020204" pitchFamily="34" charset="0"/>
              <a:cs typeface="Arial" panose="020B0604020202020204" pitchFamily="34" charset="0"/>
            </a:endParaRPr>
          </a:p>
          <a:p>
            <a:pPr marL="0" indent="0" algn="just">
              <a:lnSpc>
                <a:spcPct val="100000"/>
              </a:lnSpc>
              <a:buNone/>
            </a:pPr>
            <a:r>
              <a:rPr lang="fr-FR" sz="2500" dirty="0">
                <a:solidFill>
                  <a:srgbClr val="000000"/>
                </a:solidFill>
                <a:latin typeface="Arial" panose="020B0604020202020204" pitchFamily="34" charset="0"/>
                <a:ea typeface="Arial Unicode MS" panose="020B0604020202020204" pitchFamily="34" charset="-128"/>
                <a:cs typeface="Arial" panose="020B0604020202020204" pitchFamily="34" charset="0"/>
              </a:rPr>
              <a:t>La mise en place des comités de quartier ou de village s’inscrit dans le mouvement engagé au niveau de l’Etat visant à renforcer la participation citoyenne</a:t>
            </a:r>
            <a:r>
              <a:rPr lang="fr-FR" sz="2500" dirty="0">
                <a:latin typeface="Arial" panose="020B0604020202020204" pitchFamily="34" charset="0"/>
                <a:cs typeface="Arial" panose="020B0604020202020204" pitchFamily="34" charset="0"/>
              </a:rPr>
              <a:t> dans le processus de prise de décision</a:t>
            </a:r>
            <a:r>
              <a:rPr lang="fr-FR" sz="2500" dirty="0" smtClean="0">
                <a:latin typeface="Arial" panose="020B0604020202020204" pitchFamily="34" charset="0"/>
                <a:cs typeface="Arial" panose="020B0604020202020204" pitchFamily="34" charset="0"/>
              </a:rPr>
              <a:t>.</a:t>
            </a:r>
            <a:r>
              <a:rPr lang="fr-FR" sz="2400" dirty="0">
                <a:solidFill>
                  <a:srgbClr val="000000"/>
                </a:solidFill>
                <a:latin typeface="Corbel" panose="020B0503020204020204" pitchFamily="34" charset="0"/>
                <a:ea typeface="Arial Unicode MS" panose="020B0604020202020204" pitchFamily="34" charset="-128"/>
                <a:cs typeface="Arial Unicode MS" panose="020B0604020202020204" pitchFamily="34" charset="-128"/>
              </a:rPr>
              <a:t> </a:t>
            </a:r>
            <a:r>
              <a:rPr lang="fr-FR" sz="2500" dirty="0">
                <a:solidFill>
                  <a:srgbClr val="000000"/>
                </a:solidFill>
                <a:latin typeface="Arial" panose="020B0604020202020204" pitchFamily="34" charset="0"/>
                <a:ea typeface="Arial Unicode MS" panose="020B0604020202020204" pitchFamily="34" charset="-128"/>
                <a:cs typeface="Arial" panose="020B0604020202020204" pitchFamily="34" charset="0"/>
              </a:rPr>
              <a:t>Cette notion est </a:t>
            </a:r>
            <a:r>
              <a:rPr lang="fr-FR" sz="25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rPr>
              <a:t>évoquée en ces termes: «</a:t>
            </a:r>
            <a:r>
              <a:rPr lang="fr-FR" sz="2500" dirty="0">
                <a:solidFill>
                  <a:srgbClr val="000000"/>
                </a:solidFill>
                <a:latin typeface="Arial" panose="020B0604020202020204" pitchFamily="34" charset="0"/>
                <a:ea typeface="Arial Unicode MS" panose="020B0604020202020204" pitchFamily="34" charset="-128"/>
                <a:cs typeface="Arial" panose="020B0604020202020204" pitchFamily="34" charset="0"/>
              </a:rPr>
              <a:t> </a:t>
            </a:r>
            <a:r>
              <a:rPr lang="fr-FR" sz="2500" dirty="0">
                <a:latin typeface="Arial" panose="020B0604020202020204" pitchFamily="34" charset="0"/>
                <a:cs typeface="Arial" panose="020B0604020202020204" pitchFamily="34" charset="0"/>
              </a:rPr>
              <a:t>Les associations et organisations de la société civile locales, ainsi que les comités de quartier et de village concourent à la réalisation des objectifs des </a:t>
            </a:r>
            <a:r>
              <a:rPr lang="fr-FR" sz="2500" dirty="0" smtClean="0">
                <a:latin typeface="Arial" panose="020B0604020202020204" pitchFamily="34" charset="0"/>
                <a:cs typeface="Arial" panose="020B0604020202020204" pitchFamily="34" charset="0"/>
              </a:rPr>
              <a:t>Collectivités Territoriales ».</a:t>
            </a:r>
            <a:endParaRPr lang="fr-FR" sz="25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0" indent="0">
              <a:lnSpc>
                <a:spcPct val="100000"/>
              </a:lnSpc>
              <a:buNone/>
            </a:pPr>
            <a:endParaRPr lang="fr-FR" sz="2500" dirty="0" smtClean="0">
              <a:latin typeface="Arial" panose="020B0604020202020204" pitchFamily="34" charset="0"/>
              <a:cs typeface="Arial" panose="020B0604020202020204" pitchFamily="34" charset="0"/>
            </a:endParaRPr>
          </a:p>
          <a:p>
            <a:pPr marL="0" indent="0">
              <a:lnSpc>
                <a:spcPct val="100000"/>
              </a:lnSpc>
              <a:buNone/>
            </a:pPr>
            <a:endParaRPr lang="fr-FR" sz="2500" dirty="0">
              <a:latin typeface="Arial" panose="020B0604020202020204" pitchFamily="34" charset="0"/>
              <a:cs typeface="Arial" panose="020B0604020202020204" pitchFamily="34" charset="0"/>
            </a:endParaRPr>
          </a:p>
          <a:p>
            <a:pPr lvl="0">
              <a:lnSpc>
                <a:spcPct val="100000"/>
              </a:lnSpc>
            </a:pPr>
            <a:endParaRPr lang="fr-FR" b="1" dirty="0"/>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11</a:t>
            </a:fld>
            <a:endParaRPr lang="fr-FR" dirty="0"/>
          </a:p>
        </p:txBody>
      </p:sp>
      <p:sp>
        <p:nvSpPr>
          <p:cNvPr id="6" name="Rectangle 5"/>
          <p:cNvSpPr/>
          <p:nvPr/>
        </p:nvSpPr>
        <p:spPr>
          <a:xfrm>
            <a:off x="726831" y="61854"/>
            <a:ext cx="11807340" cy="1200329"/>
          </a:xfrm>
          <a:prstGeom prst="rect">
            <a:avLst/>
          </a:prstGeom>
        </p:spPr>
        <p:txBody>
          <a:bodyPr wrap="square">
            <a:spAutoFit/>
          </a:bodyPr>
          <a:lstStyle/>
          <a:p>
            <a:r>
              <a:rPr lang="fr-FR" sz="2400" b="1" dirty="0" smtClean="0">
                <a:latin typeface="Arial" panose="020B0604020202020204" pitchFamily="34" charset="0"/>
                <a:cs typeface="Arial" panose="020B0604020202020204" pitchFamily="34" charset="0"/>
              </a:rPr>
              <a:t>II. . </a:t>
            </a:r>
            <a:r>
              <a:rPr lang="fr-FR" sz="2400" b="1" dirty="0">
                <a:solidFill>
                  <a:prstClr val="black"/>
                </a:solidFill>
                <a:latin typeface="Arial" panose="020B0604020202020204" pitchFamily="34" charset="0"/>
                <a:cs typeface="Arial" panose="020B0604020202020204" pitchFamily="34" charset="0"/>
              </a:rPr>
              <a:t>Les Comités de quartier ou de village: cadre par excellence d’expression des communautés </a:t>
            </a:r>
          </a:p>
          <a:p>
            <a:endParaRPr lang="fr-CM" sz="2400" dirty="0"/>
          </a:p>
        </p:txBody>
      </p:sp>
    </p:spTree>
    <p:extLst>
      <p:ext uri="{BB962C8B-B14F-4D97-AF65-F5344CB8AC3E}">
        <p14:creationId xmlns:p14="http://schemas.microsoft.com/office/powerpoint/2010/main" val="168089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847" y="1447555"/>
            <a:ext cx="10515600" cy="4351338"/>
          </a:xfrm>
        </p:spPr>
        <p:txBody>
          <a:bodyPr>
            <a:normAutofit fontScale="92500" lnSpcReduction="10000"/>
          </a:bodyPr>
          <a:lstStyle/>
          <a:p>
            <a:pPr marL="342900" lvl="0" indent="-342900" algn="just">
              <a:lnSpc>
                <a:spcPct val="100000"/>
              </a:lnSpc>
              <a:spcAft>
                <a:spcPts val="1800"/>
              </a:spcAft>
              <a:buFont typeface="Wingdings" panose="05000000000000000000" pitchFamily="2" charset="2"/>
              <a:buChar char="q"/>
            </a:pPr>
            <a:r>
              <a:rPr lang="fr-FR" sz="3000" dirty="0">
                <a:solidFill>
                  <a:srgbClr val="000000"/>
                </a:solidFill>
                <a:latin typeface="Arial" panose="020B0604020202020204" pitchFamily="34" charset="0"/>
                <a:ea typeface="Arial Unicode MS" panose="020B0604020202020204" pitchFamily="34" charset="-128"/>
                <a:cs typeface="Arial" panose="020B0604020202020204" pitchFamily="34" charset="0"/>
              </a:rPr>
              <a:t>L’</a:t>
            </a:r>
            <a:r>
              <a:rPr lang="fr-CM" sz="30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Arrêté n°00000147/A/MINDDEVEL du 19 juillet 2023 </a:t>
            </a:r>
            <a:r>
              <a:rPr lang="fr-CM" sz="3000" b="1"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rPr>
              <a:t> institue les comités de quartier ou de village comme étant des cadres </a:t>
            </a:r>
            <a:r>
              <a:rPr lang="fr-CM" sz="30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à l’expression des communautés. Il définit les organes du comité, l’organisation, le fonctionnement, les missions, les modes d’expressions des communautés, la prise en compte des attentes et des priorités des communautés. C’est un moyen d’expression de la démocratie locale et du contrôle citoyen. Il implique tous les habitants d’un quartier ou d’un village au développement local.</a:t>
            </a:r>
            <a:endParaRPr lang="fr-FR" sz="3000" b="1"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endParaRPr lang="fr-CM" dirty="0"/>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12</a:t>
            </a:fld>
            <a:endParaRPr lang="fr-FR" dirty="0"/>
          </a:p>
        </p:txBody>
      </p:sp>
      <p:sp>
        <p:nvSpPr>
          <p:cNvPr id="5" name="Titre 4"/>
          <p:cNvSpPr>
            <a:spLocks noGrp="1"/>
          </p:cNvSpPr>
          <p:nvPr>
            <p:ph type="title"/>
          </p:nvPr>
        </p:nvSpPr>
        <p:spPr>
          <a:xfrm>
            <a:off x="838200" y="67928"/>
            <a:ext cx="10515600" cy="749758"/>
          </a:xfrm>
        </p:spPr>
        <p:txBody>
          <a:bodyPr>
            <a:normAutofit fontScale="90000"/>
          </a:bodyPr>
          <a:lstStyle/>
          <a:p>
            <a:pPr lvl="0">
              <a:lnSpc>
                <a:spcPct val="100000"/>
              </a:lnSpc>
              <a:spcBef>
                <a:spcPts val="0"/>
              </a:spcBef>
            </a:pPr>
            <a:r>
              <a:rPr lang="fr-FR" sz="2400" b="1" dirty="0" smtClean="0">
                <a:solidFill>
                  <a:prstClr val="black"/>
                </a:solidFill>
                <a:latin typeface="Arial" panose="020B0604020202020204" pitchFamily="34" charset="0"/>
                <a:ea typeface="+mn-ea"/>
                <a:cs typeface="Arial" panose="020B0604020202020204" pitchFamily="34" charset="0"/>
              </a:rPr>
              <a:t/>
            </a:r>
            <a:br>
              <a:rPr lang="fr-FR" sz="2400" b="1" dirty="0" smtClean="0">
                <a:solidFill>
                  <a:prstClr val="black"/>
                </a:solidFill>
                <a:latin typeface="Arial" panose="020B0604020202020204" pitchFamily="34" charset="0"/>
                <a:ea typeface="+mn-ea"/>
                <a:cs typeface="Arial" panose="020B0604020202020204" pitchFamily="34" charset="0"/>
              </a:rPr>
            </a:br>
            <a:r>
              <a:rPr lang="fr-FR" sz="2400" b="1" dirty="0">
                <a:solidFill>
                  <a:prstClr val="black"/>
                </a:solidFill>
                <a:latin typeface="Arial" panose="020B0604020202020204" pitchFamily="34" charset="0"/>
                <a:ea typeface="+mn-ea"/>
                <a:cs typeface="Arial" panose="020B0604020202020204" pitchFamily="34" charset="0"/>
              </a:rPr>
              <a:t/>
            </a:r>
            <a:br>
              <a:rPr lang="fr-FR" sz="2400" b="1" dirty="0">
                <a:solidFill>
                  <a:prstClr val="black"/>
                </a:solidFill>
                <a:latin typeface="Arial" panose="020B0604020202020204" pitchFamily="34" charset="0"/>
                <a:ea typeface="+mn-ea"/>
                <a:cs typeface="Arial" panose="020B0604020202020204" pitchFamily="34" charset="0"/>
              </a:rPr>
            </a:br>
            <a:r>
              <a:rPr lang="fr-FR" sz="2400" b="1" dirty="0" smtClean="0">
                <a:solidFill>
                  <a:prstClr val="black"/>
                </a:solidFill>
                <a:latin typeface="Arial" panose="020B0604020202020204" pitchFamily="34" charset="0"/>
                <a:ea typeface="+mn-ea"/>
                <a:cs typeface="Arial" panose="020B0604020202020204" pitchFamily="34" charset="0"/>
              </a:rPr>
              <a:t>II</a:t>
            </a:r>
            <a:r>
              <a:rPr lang="fr-FR" sz="2400" b="1" dirty="0">
                <a:solidFill>
                  <a:prstClr val="black"/>
                </a:solidFill>
                <a:latin typeface="Arial" panose="020B0604020202020204" pitchFamily="34" charset="0"/>
                <a:ea typeface="+mn-ea"/>
                <a:cs typeface="Arial" panose="020B0604020202020204" pitchFamily="34" charset="0"/>
              </a:rPr>
              <a:t>. Les Comités de quartier ou de village: cadre par excellence d’expression des communautés </a:t>
            </a:r>
            <a:br>
              <a:rPr lang="fr-FR" sz="2400" b="1" dirty="0">
                <a:solidFill>
                  <a:prstClr val="black"/>
                </a:solidFill>
                <a:latin typeface="Arial" panose="020B0604020202020204" pitchFamily="34" charset="0"/>
                <a:ea typeface="+mn-ea"/>
                <a:cs typeface="Arial" panose="020B0604020202020204" pitchFamily="34" charset="0"/>
              </a:rPr>
            </a:br>
            <a:endParaRPr lang="fr-CM" dirty="0"/>
          </a:p>
        </p:txBody>
      </p:sp>
    </p:spTree>
    <p:extLst>
      <p:ext uri="{BB962C8B-B14F-4D97-AF65-F5344CB8AC3E}">
        <p14:creationId xmlns:p14="http://schemas.microsoft.com/office/powerpoint/2010/main" val="274617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9640"/>
            <a:ext cx="10515600" cy="1325563"/>
          </a:xfrm>
        </p:spPr>
        <p:txBody>
          <a:bodyPr>
            <a:normAutofit/>
          </a:bodyPr>
          <a:lstStyle/>
          <a:p>
            <a:r>
              <a:rPr lang="fr-FR" sz="3000" b="1" dirty="0" smtClean="0"/>
              <a:t>II. Comité </a:t>
            </a:r>
            <a:r>
              <a:rPr lang="fr-FR" sz="3000" b="1" dirty="0"/>
              <a:t>de quartier ou de </a:t>
            </a:r>
            <a:r>
              <a:rPr lang="fr-FR" sz="3000" b="1" dirty="0" smtClean="0"/>
              <a:t>village comme cadre d’expression des communautés</a:t>
            </a:r>
            <a:endParaRPr lang="fr-CM" sz="3000" dirty="0"/>
          </a:p>
        </p:txBody>
      </p:sp>
      <p:sp>
        <p:nvSpPr>
          <p:cNvPr id="3" name="Espace réservé du contenu 2"/>
          <p:cNvSpPr>
            <a:spLocks noGrp="1"/>
          </p:cNvSpPr>
          <p:nvPr>
            <p:ph idx="1"/>
          </p:nvPr>
        </p:nvSpPr>
        <p:spPr>
          <a:xfrm>
            <a:off x="267868" y="923466"/>
            <a:ext cx="11085932" cy="5178395"/>
          </a:xfrm>
        </p:spPr>
        <p:txBody>
          <a:bodyPr>
            <a:noAutofit/>
          </a:bodyPr>
          <a:lstStyle/>
          <a:p>
            <a:pPr marL="342900" lvl="0" indent="-342900" algn="just">
              <a:spcBef>
                <a:spcPts val="600"/>
              </a:spcBef>
              <a:spcAft>
                <a:spcPts val="1200"/>
              </a:spcAft>
              <a:buFont typeface="Wingdings" panose="05000000000000000000" pitchFamily="2" charset="2"/>
              <a:buChar char="q"/>
              <a:tabLst>
                <a:tab pos="450215" algn="l"/>
              </a:tabLst>
              <a:defRPr/>
            </a:pPr>
            <a:r>
              <a:rPr lang="fr-FR" b="1" dirty="0" smtClean="0">
                <a:solidFill>
                  <a:srgbClr val="000000"/>
                </a:solidFill>
                <a:latin typeface="Corbel" panose="020B0503020204020204" pitchFamily="34" charset="0"/>
                <a:cs typeface="Perpetua"/>
              </a:rPr>
              <a:t>L’action </a:t>
            </a:r>
            <a:r>
              <a:rPr lang="fr-FR" b="1" dirty="0">
                <a:solidFill>
                  <a:srgbClr val="000000"/>
                </a:solidFill>
                <a:latin typeface="Corbel" panose="020B0503020204020204" pitchFamily="34" charset="0"/>
                <a:cs typeface="Perpetua"/>
              </a:rPr>
              <a:t>du comité de quartier ou de village s’inscrit dans le cadre : </a:t>
            </a:r>
          </a:p>
          <a:p>
            <a:pPr marL="342900" lvl="0" indent="-342900" algn="just">
              <a:lnSpc>
                <a:spcPct val="100000"/>
              </a:lnSpc>
              <a:spcBef>
                <a:spcPts val="600"/>
              </a:spcBef>
              <a:spcAft>
                <a:spcPts val="1200"/>
              </a:spcAft>
              <a:buFont typeface="Wingdings" panose="05000000000000000000" pitchFamily="2" charset="2"/>
              <a:buChar char="Ø"/>
              <a:tabLst>
                <a:tab pos="450215" algn="l"/>
              </a:tabLst>
              <a:defRPr/>
            </a:pPr>
            <a:r>
              <a:rPr lang="fr-FR" sz="2800" dirty="0">
                <a:latin typeface="Corbel" panose="020B0503020204020204" pitchFamily="34" charset="0"/>
              </a:rPr>
              <a:t>de la </a:t>
            </a:r>
            <a:r>
              <a:rPr lang="fr-FR" sz="2800" dirty="0" smtClean="0">
                <a:latin typeface="Corbel" panose="020B0503020204020204" pitchFamily="34" charset="0"/>
              </a:rPr>
              <a:t>sensibilisation</a:t>
            </a:r>
            <a:r>
              <a:rPr lang="fr-FR" sz="2800" dirty="0">
                <a:latin typeface="Corbel" panose="020B0503020204020204" pitchFamily="34" charset="0"/>
              </a:rPr>
              <a:t> </a:t>
            </a:r>
            <a:r>
              <a:rPr lang="fr-FR" sz="2800" dirty="0" smtClean="0">
                <a:latin typeface="Corbel" panose="020B0503020204020204" pitchFamily="34" charset="0"/>
              </a:rPr>
              <a:t>(</a:t>
            </a:r>
            <a:r>
              <a:rPr lang="fr-FR" sz="2000" dirty="0">
                <a:solidFill>
                  <a:prstClr val="black"/>
                </a:solidFill>
                <a:latin typeface="Arial" panose="020B0604020202020204" pitchFamily="34" charset="0"/>
                <a:cs typeface="Arial" panose="020B0604020202020204" pitchFamily="34" charset="0"/>
              </a:rPr>
              <a:t>Mobiliser et organiser les habitants d’un quartier ou d’un village en vue de leur participation au développement du quartier ou du </a:t>
            </a:r>
            <a:r>
              <a:rPr lang="fr-FR" sz="2000" dirty="0" smtClean="0">
                <a:solidFill>
                  <a:prstClr val="black"/>
                </a:solidFill>
                <a:latin typeface="Arial" panose="020B0604020202020204" pitchFamily="34" charset="0"/>
                <a:cs typeface="Arial" panose="020B0604020202020204" pitchFamily="34" charset="0"/>
              </a:rPr>
              <a:t>village)</a:t>
            </a:r>
            <a:r>
              <a:rPr lang="fr-FR" sz="2000" dirty="0">
                <a:solidFill>
                  <a:prstClr val="black"/>
                </a:solidFill>
                <a:latin typeface="Arial" panose="020B0604020202020204" pitchFamily="34" charset="0"/>
                <a:cs typeface="Arial" panose="020B0604020202020204" pitchFamily="34" charset="0"/>
              </a:rPr>
              <a:t> </a:t>
            </a:r>
            <a:r>
              <a:rPr lang="fr-FR" sz="2000" dirty="0" smtClean="0">
                <a:solidFill>
                  <a:prstClr val="black"/>
                </a:solidFill>
                <a:latin typeface="Arial" panose="020B0604020202020204" pitchFamily="34" charset="0"/>
                <a:cs typeface="Arial" panose="020B0604020202020204" pitchFamily="34" charset="0"/>
              </a:rPr>
              <a:t>;</a:t>
            </a:r>
          </a:p>
          <a:p>
            <a:pPr marL="342900" lvl="0" indent="-342900" algn="just">
              <a:lnSpc>
                <a:spcPct val="100000"/>
              </a:lnSpc>
              <a:spcBef>
                <a:spcPts val="600"/>
              </a:spcBef>
              <a:spcAft>
                <a:spcPts val="1200"/>
              </a:spcAft>
              <a:buFont typeface="Wingdings" panose="05000000000000000000" pitchFamily="2" charset="2"/>
              <a:buChar char="Ø"/>
              <a:tabLst>
                <a:tab pos="450215" algn="l"/>
              </a:tabLst>
              <a:defRPr/>
            </a:pPr>
            <a:r>
              <a:rPr lang="fr-FR" sz="2800" dirty="0" smtClean="0">
                <a:latin typeface="Corbel" panose="020B0503020204020204" pitchFamily="34" charset="0"/>
              </a:rPr>
              <a:t>de l’encadrement (</a:t>
            </a:r>
            <a:r>
              <a:rPr lang="fr-FR" sz="2000" dirty="0">
                <a:solidFill>
                  <a:prstClr val="black"/>
                </a:solidFill>
                <a:latin typeface="Arial" panose="020B0604020202020204" pitchFamily="34" charset="0"/>
                <a:cs typeface="Arial" panose="020B0604020202020204" pitchFamily="34" charset="0"/>
              </a:rPr>
              <a:t>Conduire les actions permettant de renforcer la cohésion et le sentiment d’appartenance à la collectivité, à travers la valorisation du potentiel humain </a:t>
            </a:r>
            <a:r>
              <a:rPr lang="fr-FR" sz="2000" dirty="0" smtClean="0">
                <a:solidFill>
                  <a:prstClr val="black"/>
                </a:solidFill>
                <a:latin typeface="Arial" panose="020B0604020202020204" pitchFamily="34" charset="0"/>
                <a:cs typeface="Arial" panose="020B0604020202020204" pitchFamily="34" charset="0"/>
              </a:rPr>
              <a:t>local);</a:t>
            </a:r>
            <a:endParaRPr lang="fr-FR" sz="2800" dirty="0">
              <a:latin typeface="Corbel" panose="020B0503020204020204" pitchFamily="34" charset="0"/>
            </a:endParaRPr>
          </a:p>
          <a:p>
            <a:pPr marL="342900" lvl="0" indent="-342900" algn="just">
              <a:lnSpc>
                <a:spcPct val="100000"/>
              </a:lnSpc>
              <a:spcBef>
                <a:spcPts val="600"/>
              </a:spcBef>
              <a:spcAft>
                <a:spcPts val="1200"/>
              </a:spcAft>
              <a:buFont typeface="Wingdings" panose="05000000000000000000" pitchFamily="2" charset="2"/>
              <a:buChar char="Ø"/>
              <a:tabLst>
                <a:tab pos="450215" algn="l"/>
              </a:tabLst>
              <a:defRPr/>
            </a:pPr>
            <a:r>
              <a:rPr lang="fr-FR" sz="2800" dirty="0">
                <a:latin typeface="Corbel" panose="020B0503020204020204" pitchFamily="34" charset="0"/>
              </a:rPr>
              <a:t>de </a:t>
            </a:r>
            <a:r>
              <a:rPr lang="fr-FR" sz="2800" dirty="0" smtClean="0">
                <a:latin typeface="Corbel" panose="020B0503020204020204" pitchFamily="34" charset="0"/>
              </a:rPr>
              <a:t>l’accompagnement</a:t>
            </a:r>
            <a:r>
              <a:rPr lang="fr-FR" sz="2800" dirty="0">
                <a:latin typeface="Corbel" panose="020B0503020204020204" pitchFamily="34" charset="0"/>
              </a:rPr>
              <a:t> </a:t>
            </a:r>
            <a:r>
              <a:rPr lang="fr-FR" sz="2800" dirty="0" smtClean="0">
                <a:latin typeface="Corbel" panose="020B0503020204020204" pitchFamily="34" charset="0"/>
              </a:rPr>
              <a:t>(</a:t>
            </a:r>
            <a:r>
              <a:rPr lang="fr-FR" sz="2000" dirty="0">
                <a:solidFill>
                  <a:prstClr val="black"/>
                </a:solidFill>
                <a:latin typeface="Arial" panose="020B0604020202020204" pitchFamily="34" charset="0"/>
                <a:cs typeface="Arial" panose="020B0604020202020204" pitchFamily="34" charset="0"/>
              </a:rPr>
              <a:t>Susciter l’expression, par la population, de leurs besoins et leur implication dans le suivi et la gestion élémentaires des ouvrages et équipements collectifs de </a:t>
            </a:r>
            <a:r>
              <a:rPr lang="fr-FR" sz="2000" dirty="0" smtClean="0">
                <a:solidFill>
                  <a:prstClr val="black"/>
                </a:solidFill>
                <a:latin typeface="Arial" panose="020B0604020202020204" pitchFamily="34" charset="0"/>
                <a:cs typeface="Arial" panose="020B0604020202020204" pitchFamily="34" charset="0"/>
              </a:rPr>
              <a:t>base, </a:t>
            </a:r>
            <a:r>
              <a:rPr lang="fr-FR" sz="2000" dirty="0">
                <a:solidFill>
                  <a:prstClr val="black"/>
                </a:solidFill>
                <a:latin typeface="Arial" panose="020B0604020202020204" pitchFamily="34" charset="0"/>
                <a:cs typeface="Arial" panose="020B0604020202020204" pitchFamily="34" charset="0"/>
              </a:rPr>
              <a:t>Contribuer à l’élaboration, au suivi et à l’évaluation des documents de planification communale </a:t>
            </a:r>
            <a:r>
              <a:rPr lang="fr-FR" sz="2000" dirty="0" smtClean="0">
                <a:solidFill>
                  <a:prstClr val="black"/>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Favoriser la promotion des bonnes pratiques en matière d’utilisation, de gestion, d’entretien et de valorisation des ouvrages et infrastructures, ainsi que les équipements sociaux de </a:t>
            </a:r>
            <a:r>
              <a:rPr lang="fr-FR" sz="2000" dirty="0" smtClean="0">
                <a:solidFill>
                  <a:prstClr val="black"/>
                </a:solidFill>
                <a:latin typeface="Arial" panose="020B0604020202020204" pitchFamily="34" charset="0"/>
                <a:cs typeface="Arial" panose="020B0604020202020204" pitchFamily="34" charset="0"/>
              </a:rPr>
              <a:t>base)</a:t>
            </a:r>
            <a:r>
              <a:rPr lang="fr-FR" sz="2000" dirty="0">
                <a:solidFill>
                  <a:prstClr val="black"/>
                </a:solidFill>
                <a:latin typeface="Arial" panose="020B0604020202020204" pitchFamily="34" charset="0"/>
                <a:cs typeface="Arial" panose="020B0604020202020204" pitchFamily="34" charset="0"/>
              </a:rPr>
              <a:t> ;</a:t>
            </a:r>
          </a:p>
          <a:p>
            <a:pPr marL="342900" lvl="0" indent="-342900" algn="just">
              <a:lnSpc>
                <a:spcPct val="100000"/>
              </a:lnSpc>
              <a:spcBef>
                <a:spcPts val="600"/>
              </a:spcBef>
              <a:spcAft>
                <a:spcPts val="1200"/>
              </a:spcAft>
              <a:buFont typeface="Wingdings" panose="05000000000000000000" pitchFamily="2" charset="2"/>
              <a:buChar char="Ø"/>
              <a:tabLst>
                <a:tab pos="450215" algn="l"/>
              </a:tabLst>
              <a:defRPr/>
            </a:pPr>
            <a:endParaRPr lang="fr-FR" sz="2800" dirty="0">
              <a:latin typeface="Corbel" panose="020B0503020204020204" pitchFamily="34" charset="0"/>
            </a:endParaRPr>
          </a:p>
          <a:p>
            <a:pPr marL="800100" lvl="1" indent="-342900" algn="just">
              <a:spcBef>
                <a:spcPts val="600"/>
              </a:spcBef>
              <a:spcAft>
                <a:spcPts val="1200"/>
              </a:spcAft>
              <a:buFont typeface="Wingdings" panose="05000000000000000000" pitchFamily="2" charset="2"/>
              <a:buChar char="ü"/>
              <a:tabLst>
                <a:tab pos="450215" algn="l"/>
              </a:tabLst>
              <a:defRPr/>
            </a:pPr>
            <a:endParaRPr lang="fr-FR" sz="2800" dirty="0">
              <a:latin typeface="Corbel" panose="020B0503020204020204" pitchFamily="34" charset="0"/>
            </a:endParaRPr>
          </a:p>
          <a:p>
            <a:endParaRPr lang="fr-CM" dirty="0"/>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13</a:t>
            </a:fld>
            <a:endParaRPr lang="fr-FR" dirty="0"/>
          </a:p>
        </p:txBody>
      </p:sp>
    </p:spTree>
    <p:extLst>
      <p:ext uri="{BB962C8B-B14F-4D97-AF65-F5344CB8AC3E}">
        <p14:creationId xmlns:p14="http://schemas.microsoft.com/office/powerpoint/2010/main" val="217063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92D641-83A5-4B1D-AF2E-6F0D65B1107D}" type="slidenum">
              <a:rPr lang="fr-FR" smtClean="0"/>
              <a:t>14</a:t>
            </a:fld>
            <a:endParaRPr lang="fr-FR" dirty="0"/>
          </a:p>
        </p:txBody>
      </p:sp>
      <p:sp>
        <p:nvSpPr>
          <p:cNvPr id="6" name="Titre 1"/>
          <p:cNvSpPr>
            <a:spLocks noGrp="1"/>
          </p:cNvSpPr>
          <p:nvPr>
            <p:ph type="title"/>
          </p:nvPr>
        </p:nvSpPr>
        <p:spPr>
          <a:xfrm>
            <a:off x="838200" y="-209640"/>
            <a:ext cx="10515600" cy="1325563"/>
          </a:xfrm>
        </p:spPr>
        <p:txBody>
          <a:bodyPr>
            <a:normAutofit/>
          </a:bodyPr>
          <a:lstStyle/>
          <a:p>
            <a:r>
              <a:rPr lang="fr-FR" sz="3000" b="1" dirty="0" smtClean="0"/>
              <a:t>II. Comité </a:t>
            </a:r>
            <a:r>
              <a:rPr lang="fr-FR" sz="3000" b="1" dirty="0"/>
              <a:t>de quartier ou de </a:t>
            </a:r>
            <a:r>
              <a:rPr lang="fr-FR" sz="3000" b="1" dirty="0" smtClean="0"/>
              <a:t>village comme cadre d’expression des communautés</a:t>
            </a:r>
            <a:endParaRPr lang="fr-CM" sz="3000" dirty="0"/>
          </a:p>
        </p:txBody>
      </p:sp>
      <p:sp>
        <p:nvSpPr>
          <p:cNvPr id="2" name="Rectangle 1"/>
          <p:cNvSpPr/>
          <p:nvPr/>
        </p:nvSpPr>
        <p:spPr>
          <a:xfrm>
            <a:off x="838200" y="1212639"/>
            <a:ext cx="10515600" cy="4678204"/>
          </a:xfrm>
          <a:prstGeom prst="rect">
            <a:avLst/>
          </a:prstGeom>
        </p:spPr>
        <p:txBody>
          <a:bodyPr wrap="square">
            <a:spAutoFit/>
          </a:bodyPr>
          <a:lstStyle/>
          <a:p>
            <a:pPr marL="342900" lvl="0" indent="-342900" algn="just">
              <a:spcBef>
                <a:spcPts val="600"/>
              </a:spcBef>
              <a:spcAft>
                <a:spcPts val="1200"/>
              </a:spcAft>
              <a:buFont typeface="Wingdings" panose="05000000000000000000" pitchFamily="2" charset="2"/>
              <a:buChar char="Ø"/>
              <a:tabLst>
                <a:tab pos="450215" algn="l"/>
              </a:tabLst>
              <a:defRPr/>
            </a:pPr>
            <a:r>
              <a:rPr lang="fr-FR" sz="2800" dirty="0">
                <a:latin typeface="Corbel" panose="020B0503020204020204" pitchFamily="34" charset="0"/>
              </a:rPr>
              <a:t>du relai (</a:t>
            </a:r>
            <a:r>
              <a:rPr lang="fr-FR" sz="2000" dirty="0">
                <a:solidFill>
                  <a:prstClr val="black"/>
                </a:solidFill>
                <a:latin typeface="Arial" panose="020B0604020202020204" pitchFamily="34" charset="0"/>
                <a:cs typeface="Arial" panose="020B0604020202020204" pitchFamily="34" charset="0"/>
              </a:rPr>
              <a:t>Soutenir les actions de communication et de diffusion des messages, actes et documents municipaux auprès des populations du quartier ou du village </a:t>
            </a:r>
            <a:r>
              <a:rPr lang="fr-FR" sz="2000" dirty="0" smtClean="0">
                <a:solidFill>
                  <a:prstClr val="black"/>
                </a:solidFill>
                <a:latin typeface="Arial" panose="020B0604020202020204" pitchFamily="34" charset="0"/>
                <a:cs typeface="Arial" panose="020B0604020202020204" pitchFamily="34" charset="0"/>
              </a:rPr>
              <a:t>;</a:t>
            </a:r>
            <a:r>
              <a:rPr lang="fr-FR" sz="2000" dirty="0">
                <a:solidFill>
                  <a:prstClr val="black"/>
                </a:solidFill>
                <a:latin typeface="Arial" panose="020B0604020202020204" pitchFamily="34" charset="0"/>
                <a:cs typeface="Arial" panose="020B0604020202020204" pitchFamily="34" charset="0"/>
              </a:rPr>
              <a:t> </a:t>
            </a:r>
            <a:endParaRPr lang="fr-FR" sz="2800" dirty="0">
              <a:latin typeface="Corbel" panose="020B0503020204020204" pitchFamily="34" charset="0"/>
            </a:endParaRPr>
          </a:p>
          <a:p>
            <a:pPr marL="342900" lvl="0" indent="-342900" algn="just">
              <a:spcBef>
                <a:spcPts val="600"/>
              </a:spcBef>
              <a:spcAft>
                <a:spcPts val="1200"/>
              </a:spcAft>
              <a:buFont typeface="Wingdings" panose="05000000000000000000" pitchFamily="2" charset="2"/>
              <a:buChar char="Ø"/>
              <a:tabLst>
                <a:tab pos="450215" algn="l"/>
              </a:tabLst>
              <a:defRPr/>
            </a:pPr>
            <a:r>
              <a:rPr lang="fr-FR" sz="2800" dirty="0">
                <a:latin typeface="Corbel" panose="020B0503020204020204" pitchFamily="34" charset="0"/>
              </a:rPr>
              <a:t>de la veille </a:t>
            </a:r>
            <a:r>
              <a:rPr lang="fr-FR" sz="2800" dirty="0" smtClean="0">
                <a:latin typeface="Corbel" panose="020B0503020204020204" pitchFamily="34" charset="0"/>
              </a:rPr>
              <a:t>(</a:t>
            </a:r>
            <a:r>
              <a:rPr lang="fr-FR" sz="2000" dirty="0">
                <a:solidFill>
                  <a:prstClr val="black"/>
                </a:solidFill>
                <a:latin typeface="Arial" panose="020B0604020202020204" pitchFamily="34" charset="0"/>
                <a:cs typeface="Arial" panose="020B0604020202020204" pitchFamily="34" charset="0"/>
              </a:rPr>
              <a:t>Relayer auprès des autorités municipales les informations sur l’état technique visible des ouvrages et équipements sociaux de base et sur l’état d’avancement des projets du quartier ou du village </a:t>
            </a:r>
            <a:r>
              <a:rPr lang="fr-FR" sz="2000" dirty="0" smtClean="0">
                <a:solidFill>
                  <a:prstClr val="black"/>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Informer et alerter les autorités municipales et le représentant de l’Etat le cas échéant par tout moyen, des manquements graves observés dans l’exécution des programmes et projets </a:t>
            </a:r>
            <a:r>
              <a:rPr lang="fr-FR" sz="2000" dirty="0" smtClean="0">
                <a:solidFill>
                  <a:prstClr val="black"/>
                </a:solidFill>
                <a:latin typeface="Arial" panose="020B0604020202020204" pitchFamily="34" charset="0"/>
                <a:cs typeface="Arial" panose="020B0604020202020204" pitchFamily="34" charset="0"/>
              </a:rPr>
              <a:t>communaux)</a:t>
            </a:r>
            <a:endParaRPr lang="fr-FR" sz="2800" dirty="0">
              <a:latin typeface="Corbel" panose="020B0503020204020204" pitchFamily="34" charset="0"/>
            </a:endParaRPr>
          </a:p>
          <a:p>
            <a:pPr marL="342900" lvl="0" indent="-342900" algn="just">
              <a:lnSpc>
                <a:spcPct val="100000"/>
              </a:lnSpc>
              <a:spcBef>
                <a:spcPts val="600"/>
              </a:spcBef>
              <a:spcAft>
                <a:spcPts val="1200"/>
              </a:spcAft>
              <a:buFont typeface="Wingdings" panose="05000000000000000000" pitchFamily="2" charset="2"/>
              <a:buChar char="Ø"/>
              <a:tabLst>
                <a:tab pos="450215" algn="l"/>
              </a:tabLst>
              <a:defRPr/>
            </a:pPr>
            <a:r>
              <a:rPr lang="fr-FR" sz="2400" b="1" dirty="0">
                <a:latin typeface="Corbel" panose="020B0503020204020204" pitchFamily="34" charset="0"/>
              </a:rPr>
              <a:t>de l’alerte des autorités municipales et des populations locales concernant les activités et projets communaux menés sur le terrain </a:t>
            </a:r>
            <a:r>
              <a:rPr lang="fr-FR" sz="2800" dirty="0">
                <a:latin typeface="Corbel" panose="020B0503020204020204" pitchFamily="34" charset="0"/>
              </a:rPr>
              <a:t>(</a:t>
            </a:r>
            <a:r>
              <a:rPr lang="fr-FR" sz="2000" dirty="0">
                <a:solidFill>
                  <a:prstClr val="black"/>
                </a:solidFill>
                <a:latin typeface="Arial" panose="020B0604020202020204" pitchFamily="34" charset="0"/>
                <a:cs typeface="Arial" panose="020B0604020202020204" pitchFamily="34" charset="0"/>
              </a:rPr>
              <a:t>Interpeller les autorités municipales sur diverses questions et/ou préoccupations concernant le quartier ou le village, relevant des compétences transférées aux communes ;)</a:t>
            </a:r>
          </a:p>
        </p:txBody>
      </p:sp>
    </p:spTree>
    <p:extLst>
      <p:ext uri="{BB962C8B-B14F-4D97-AF65-F5344CB8AC3E}">
        <p14:creationId xmlns:p14="http://schemas.microsoft.com/office/powerpoint/2010/main" val="418690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92D641-83A5-4B1D-AF2E-6F0D65B1107D}" type="slidenum">
              <a:rPr lang="fr-FR" smtClean="0"/>
              <a:t>15</a:t>
            </a:fld>
            <a:endParaRPr lang="fr-FR" dirty="0"/>
          </a:p>
        </p:txBody>
      </p:sp>
      <p:sp>
        <p:nvSpPr>
          <p:cNvPr id="14" name="Titre 5">
            <a:extLst>
              <a:ext uri="{FF2B5EF4-FFF2-40B4-BE49-F238E27FC236}">
                <a16:creationId xmlns:a16="http://schemas.microsoft.com/office/drawing/2014/main" id="{477CB7DE-E72E-C050-194E-7DE3393F23B6}"/>
              </a:ext>
            </a:extLst>
          </p:cNvPr>
          <p:cNvSpPr>
            <a:spLocks noGrp="1"/>
          </p:cNvSpPr>
          <p:nvPr>
            <p:ph type="title"/>
          </p:nvPr>
        </p:nvSpPr>
        <p:spPr>
          <a:xfrm>
            <a:off x="2352246" y="143057"/>
            <a:ext cx="6836295" cy="545534"/>
          </a:xfrm>
          <a:prstGeom prst="rect">
            <a:avLst/>
          </a:prstGeom>
        </p:spPr>
        <p:txBody>
          <a:bodyPr wrap="none">
            <a:spAutoFit/>
          </a:bodyPr>
          <a:lstStyle/>
          <a:p>
            <a:pPr algn="ctr">
              <a:lnSpc>
                <a:spcPct val="150000"/>
              </a:lnSpc>
            </a:pPr>
            <a:r>
              <a:rPr lang="fr-FR" sz="2200" b="1" dirty="0">
                <a:latin typeface="Arial" panose="020B0604020202020204" pitchFamily="34" charset="0"/>
                <a:cs typeface="Arial" panose="020B0604020202020204" pitchFamily="34" charset="0"/>
              </a:rPr>
              <a:t>3. Attributions du comité de quartier ou de village</a:t>
            </a:r>
            <a:endParaRPr lang="fr-FR" sz="2200" b="1" dirty="0"/>
          </a:p>
        </p:txBody>
      </p:sp>
      <p:pic>
        <p:nvPicPr>
          <p:cNvPr id="2" name="Image 1"/>
          <p:cNvPicPr>
            <a:picLocks noChangeAspect="1"/>
          </p:cNvPicPr>
          <p:nvPr/>
        </p:nvPicPr>
        <p:blipFill>
          <a:blip r:embed="rId2"/>
          <a:stretch>
            <a:fillRect/>
          </a:stretch>
        </p:blipFill>
        <p:spPr>
          <a:xfrm>
            <a:off x="-84819" y="1438086"/>
            <a:ext cx="4096867" cy="2328874"/>
          </a:xfrm>
          <a:prstGeom prst="rect">
            <a:avLst/>
          </a:prstGeom>
        </p:spPr>
      </p:pic>
      <p:pic>
        <p:nvPicPr>
          <p:cNvPr id="3" name="Image 2"/>
          <p:cNvPicPr>
            <a:picLocks noChangeAspect="1"/>
          </p:cNvPicPr>
          <p:nvPr/>
        </p:nvPicPr>
        <p:blipFill>
          <a:blip r:embed="rId3"/>
          <a:stretch>
            <a:fillRect/>
          </a:stretch>
        </p:blipFill>
        <p:spPr>
          <a:xfrm>
            <a:off x="4413737" y="831879"/>
            <a:ext cx="7403125" cy="5194242"/>
          </a:xfrm>
          <a:prstGeom prst="rect">
            <a:avLst/>
          </a:prstGeom>
        </p:spPr>
      </p:pic>
    </p:spTree>
    <p:extLst>
      <p:ext uri="{BB962C8B-B14F-4D97-AF65-F5344CB8AC3E}">
        <p14:creationId xmlns:p14="http://schemas.microsoft.com/office/powerpoint/2010/main" val="308766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6343" y="999697"/>
            <a:ext cx="11915657" cy="4351338"/>
          </a:xfrm>
        </p:spPr>
        <p:txBody>
          <a:bodyPr>
            <a:noAutofit/>
          </a:bodyPr>
          <a:lstStyle/>
          <a:p>
            <a:pPr marL="0" lvl="0" indent="0">
              <a:buNone/>
            </a:pPr>
            <a:r>
              <a:rPr lang="fr-CM"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I. Les moyens de communication au sein des comités</a:t>
            </a:r>
            <a:endParaRPr lang="fr-CM"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fr-FR" dirty="0" smtClean="0"/>
              <a:t>Le </a:t>
            </a:r>
            <a:r>
              <a:rPr lang="fr-FR" dirty="0"/>
              <a:t>comité de quartier ou de village est un espace au sein duquel la population dispose de plusieurs outils pour pouvoir s’exprimer. Elle peut ainsi agir à </a:t>
            </a:r>
            <a:r>
              <a:rPr lang="fr-FR" dirty="0" smtClean="0"/>
              <a:t>travers:</a:t>
            </a:r>
            <a:endParaRPr lang="fr-FR" dirty="0"/>
          </a:p>
          <a:p>
            <a:pPr>
              <a:buFont typeface="Wingdings" panose="05000000000000000000" pitchFamily="2" charset="2"/>
              <a:buChar char="§"/>
            </a:pPr>
            <a:r>
              <a:rPr lang="fr-FR" dirty="0"/>
              <a:t>  </a:t>
            </a:r>
            <a:r>
              <a:rPr lang="fr-FR" dirty="0" smtClean="0"/>
              <a:t>les consultations citoyennes dont les résultats sont exploités lors du Débat d’Orientation Budgétaire; </a:t>
            </a:r>
          </a:p>
          <a:p>
            <a:pPr>
              <a:buFont typeface="Wingdings" panose="05000000000000000000" pitchFamily="2" charset="2"/>
              <a:buChar char="§"/>
            </a:pPr>
            <a:r>
              <a:rPr lang="fr-FR" dirty="0"/>
              <a:t> </a:t>
            </a:r>
            <a:r>
              <a:rPr lang="fr-FR" dirty="0" smtClean="0"/>
              <a:t> le </a:t>
            </a:r>
            <a:r>
              <a:rPr lang="fr-FR" dirty="0"/>
              <a:t>vote au cours des assemblées générales </a:t>
            </a:r>
            <a:r>
              <a:rPr lang="fr-FR" dirty="0" smtClean="0"/>
              <a:t>et réunions;</a:t>
            </a:r>
            <a:endParaRPr lang="fr-FR" sz="2400" dirty="0"/>
          </a:p>
          <a:p>
            <a:pPr>
              <a:buFont typeface="Wingdings" panose="05000000000000000000" pitchFamily="2" charset="2"/>
              <a:buChar char="§"/>
            </a:pPr>
            <a:r>
              <a:rPr lang="fr-FR" dirty="0"/>
              <a:t>   </a:t>
            </a:r>
            <a:r>
              <a:rPr lang="fr-FR" dirty="0" smtClean="0"/>
              <a:t>les </a:t>
            </a:r>
            <a:r>
              <a:rPr lang="fr-FR" dirty="0"/>
              <a:t>consultations (qui peuvent aboutir à l’élaboration des documents de planification tels que le PCD et le budget participatif) ;</a:t>
            </a:r>
            <a:endParaRPr lang="fr-FR" sz="2400" dirty="0"/>
          </a:p>
          <a:p>
            <a:pPr>
              <a:buFont typeface="Wingdings" panose="05000000000000000000" pitchFamily="2" charset="2"/>
              <a:buChar char="§"/>
            </a:pPr>
            <a:r>
              <a:rPr lang="fr-FR" dirty="0" smtClean="0"/>
              <a:t>   les </a:t>
            </a:r>
            <a:r>
              <a:rPr lang="fr-FR" dirty="0"/>
              <a:t>ateliers participatifs ;</a:t>
            </a:r>
            <a:endParaRPr lang="fr-FR" sz="2400" dirty="0"/>
          </a:p>
          <a:p>
            <a:pPr>
              <a:buFont typeface="Wingdings" panose="05000000000000000000" pitchFamily="2" charset="2"/>
              <a:buChar char="§"/>
            </a:pPr>
            <a:r>
              <a:rPr lang="fr-FR" dirty="0"/>
              <a:t> </a:t>
            </a:r>
            <a:r>
              <a:rPr lang="fr-FR" dirty="0" smtClean="0"/>
              <a:t>  les </a:t>
            </a:r>
            <a:r>
              <a:rPr lang="fr-FR" dirty="0"/>
              <a:t>plateformes d’échanges ;</a:t>
            </a:r>
            <a:endParaRPr lang="fr-FR" sz="2400" dirty="0"/>
          </a:p>
          <a:p>
            <a:pPr>
              <a:buFont typeface="Wingdings" panose="05000000000000000000" pitchFamily="2" charset="2"/>
              <a:buChar char="§"/>
            </a:pPr>
            <a:r>
              <a:rPr lang="fr-FR" dirty="0"/>
              <a:t>   </a:t>
            </a:r>
            <a:r>
              <a:rPr lang="fr-FR" dirty="0" smtClean="0"/>
              <a:t>les </a:t>
            </a:r>
            <a:r>
              <a:rPr lang="fr-FR" dirty="0"/>
              <a:t>réunions (sanctionnées par des rapports) ;</a:t>
            </a:r>
            <a:endParaRPr lang="fr-FR" sz="2400" dirty="0"/>
          </a:p>
          <a:p>
            <a:pPr>
              <a:buFont typeface="Wingdings" panose="05000000000000000000" pitchFamily="2" charset="2"/>
              <a:buChar char="§"/>
            </a:pPr>
            <a:r>
              <a:rPr lang="fr-FR" dirty="0"/>
              <a:t>   </a:t>
            </a:r>
            <a:r>
              <a:rPr lang="fr-FR" dirty="0" smtClean="0"/>
              <a:t>les </a:t>
            </a:r>
            <a:r>
              <a:rPr lang="fr-FR" dirty="0"/>
              <a:t>dénonciations /</a:t>
            </a:r>
            <a:r>
              <a:rPr lang="fr-FR" dirty="0" smtClean="0"/>
              <a:t>alertes.</a:t>
            </a:r>
            <a:endParaRPr lang="fr-FR" sz="2400" dirty="0"/>
          </a:p>
          <a:p>
            <a:pPr marL="0" indent="0" algn="just">
              <a:buNone/>
            </a:pPr>
            <a:endParaRPr lang="fr-FR" sz="2400" dirty="0" smtClean="0"/>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16</a:t>
            </a:fld>
            <a:endParaRPr lang="fr-FR" dirty="0"/>
          </a:p>
        </p:txBody>
      </p:sp>
      <p:sp>
        <p:nvSpPr>
          <p:cNvPr id="2" name="Rectangle 1"/>
          <p:cNvSpPr/>
          <p:nvPr/>
        </p:nvSpPr>
        <p:spPr>
          <a:xfrm>
            <a:off x="382376" y="200856"/>
            <a:ext cx="10707996" cy="959237"/>
          </a:xfrm>
          <a:prstGeom prst="rect">
            <a:avLst/>
          </a:prstGeom>
        </p:spPr>
        <p:txBody>
          <a:bodyPr wrap="none">
            <a:spAutoFit/>
          </a:bodyPr>
          <a:lstStyle/>
          <a:p>
            <a:pPr algn="just">
              <a:spcBef>
                <a:spcPts val="1000"/>
              </a:spcBef>
            </a:pPr>
            <a:r>
              <a:rPr lang="fr-FR" sz="2400" b="1" dirty="0" smtClean="0">
                <a:latin typeface="Arial Narrow" panose="020B0606020202030204" pitchFamily="34" charset="0"/>
              </a:rPr>
              <a:t>MOYENS DE COMMUNICATION AU SEIN DES COMITES DE QUARTIER OU DE VILLAGE</a:t>
            </a:r>
            <a:endParaRPr lang="fr-FR" sz="2400" b="1" dirty="0">
              <a:latin typeface="Arial Narrow" panose="020B0606020202030204" pitchFamily="34" charset="0"/>
            </a:endParaRPr>
          </a:p>
          <a:p>
            <a:pPr lvl="0" algn="just">
              <a:spcBef>
                <a:spcPts val="1000"/>
              </a:spcBef>
            </a:pPr>
            <a:endParaRPr lang="fr-FR" sz="2400" b="1" dirty="0">
              <a:solidFill>
                <a:prstClr val="black"/>
              </a:solidFill>
            </a:endParaRPr>
          </a:p>
        </p:txBody>
      </p:sp>
      <p:sp>
        <p:nvSpPr>
          <p:cNvPr id="5" name="Rectangle 4"/>
          <p:cNvSpPr/>
          <p:nvPr/>
        </p:nvSpPr>
        <p:spPr>
          <a:xfrm>
            <a:off x="148492" y="1083387"/>
            <a:ext cx="11880376" cy="1620124"/>
          </a:xfrm>
          <a:prstGeom prst="rect">
            <a:avLst/>
          </a:prstGeom>
        </p:spPr>
        <p:txBody>
          <a:bodyPr wrap="square">
            <a:spAutoFit/>
          </a:bodyPr>
          <a:lstStyle/>
          <a:p>
            <a:pPr marL="342900" lvl="0" indent="-342900">
              <a:lnSpc>
                <a:spcPct val="107000"/>
              </a:lnSpc>
              <a:spcBef>
                <a:spcPts val="200"/>
              </a:spcBef>
              <a:spcAft>
                <a:spcPts val="0"/>
              </a:spcAft>
              <a:buFont typeface="+mj-lt"/>
              <a:buAutoNum type="romanUcPeriod"/>
            </a:pPr>
            <a:endParaRPr lang="fr-FR"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endParaRPr lang="fr-CM" sz="2000" dirty="0" smtClean="0">
              <a:latin typeface="Arial" panose="020B0604020202020204" pitchFamily="34" charset="0"/>
              <a:ea typeface="Calibri" panose="020F0502020204030204" pitchFamily="34" charset="0"/>
              <a:cs typeface="Aptos" panose="020B0004020202020204"/>
            </a:endParaRPr>
          </a:p>
          <a:p>
            <a:pPr marL="342900" indent="-342900" algn="just">
              <a:lnSpc>
                <a:spcPct val="115000"/>
              </a:lnSpc>
              <a:buFont typeface="Wingdings" panose="05000000000000000000" pitchFamily="2" charset="2"/>
              <a:buChar char=""/>
            </a:pPr>
            <a:endParaRPr lang="fr-FR" sz="2400" dirty="0">
              <a:latin typeface="Aptos" panose="020B0004020202020204"/>
              <a:ea typeface="Calibri" panose="020F0502020204030204" pitchFamily="34" charset="0"/>
              <a:cs typeface="Aptos" panose="020B0004020202020204"/>
            </a:endParaRPr>
          </a:p>
          <a:p>
            <a:pPr marL="342900" lvl="0" indent="-342900" algn="just">
              <a:lnSpc>
                <a:spcPct val="115000"/>
              </a:lnSpc>
              <a:spcAft>
                <a:spcPts val="0"/>
              </a:spcAft>
              <a:buFont typeface="Wingdings" panose="05000000000000000000" pitchFamily="2" charset="2"/>
              <a:buChar char=""/>
            </a:pPr>
            <a:endParaRPr lang="fr-FR" sz="2000" dirty="0">
              <a:effectLst/>
              <a:latin typeface="Aptos" panose="020B0004020202020204"/>
              <a:ea typeface="Calibri" panose="020F0502020204030204" pitchFamily="34" charset="0"/>
              <a:cs typeface="Aptos" panose="020B0004020202020204"/>
            </a:endParaRPr>
          </a:p>
        </p:txBody>
      </p:sp>
    </p:spTree>
    <p:extLst>
      <p:ext uri="{BB962C8B-B14F-4D97-AF65-F5344CB8AC3E}">
        <p14:creationId xmlns:p14="http://schemas.microsoft.com/office/powerpoint/2010/main" val="136520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4318" y="1083387"/>
            <a:ext cx="11915657" cy="4351338"/>
          </a:xfrm>
        </p:spPr>
        <p:txBody>
          <a:bodyPr>
            <a:noAutofit/>
          </a:bodyPr>
          <a:lstStyle/>
          <a:p>
            <a:pPr marL="0" indent="0" algn="just">
              <a:buNone/>
            </a:pPr>
            <a:r>
              <a:rPr lang="fr-FR" sz="2400" dirty="0" smtClean="0"/>
              <a:t> </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17</a:t>
            </a:fld>
            <a:endParaRPr lang="fr-FR" dirty="0"/>
          </a:p>
        </p:txBody>
      </p:sp>
      <p:sp>
        <p:nvSpPr>
          <p:cNvPr id="2" name="Rectangle 1"/>
          <p:cNvSpPr/>
          <p:nvPr/>
        </p:nvSpPr>
        <p:spPr>
          <a:xfrm>
            <a:off x="1683811" y="200856"/>
            <a:ext cx="8105104" cy="959237"/>
          </a:xfrm>
          <a:prstGeom prst="rect">
            <a:avLst/>
          </a:prstGeom>
        </p:spPr>
        <p:txBody>
          <a:bodyPr wrap="none">
            <a:spAutoFit/>
          </a:bodyPr>
          <a:lstStyle/>
          <a:p>
            <a:pPr algn="just">
              <a:spcBef>
                <a:spcPts val="1000"/>
              </a:spcBef>
            </a:pPr>
            <a:r>
              <a:rPr lang="fr-FR" sz="2400" b="1" dirty="0" smtClean="0">
                <a:latin typeface="Arial Narrow" panose="020B0606020202030204" pitchFamily="34" charset="0"/>
              </a:rPr>
              <a:t>FONCTIONNEMENT DES </a:t>
            </a:r>
            <a:r>
              <a:rPr lang="fr-FR" sz="2400" b="1" dirty="0">
                <a:latin typeface="Arial Narrow" panose="020B0606020202030204" pitchFamily="34" charset="0"/>
              </a:rPr>
              <a:t>COMITES DE QUARTIER ET DE VILLAGE</a:t>
            </a:r>
          </a:p>
          <a:p>
            <a:pPr lvl="0" algn="just">
              <a:spcBef>
                <a:spcPts val="1000"/>
              </a:spcBef>
            </a:pPr>
            <a:endParaRPr lang="fr-FR" sz="2400" b="1" dirty="0">
              <a:solidFill>
                <a:prstClr val="black"/>
              </a:solidFill>
            </a:endParaRPr>
          </a:p>
        </p:txBody>
      </p:sp>
      <p:sp>
        <p:nvSpPr>
          <p:cNvPr id="5" name="Rectangle 4"/>
          <p:cNvSpPr/>
          <p:nvPr/>
        </p:nvSpPr>
        <p:spPr>
          <a:xfrm>
            <a:off x="148492" y="1083387"/>
            <a:ext cx="11880376" cy="6486840"/>
          </a:xfrm>
          <a:prstGeom prst="rect">
            <a:avLst/>
          </a:prstGeom>
        </p:spPr>
        <p:txBody>
          <a:bodyPr wrap="square">
            <a:spAutoFit/>
          </a:bodyPr>
          <a:lstStyle/>
          <a:p>
            <a:pPr lvl="0">
              <a:lnSpc>
                <a:spcPct val="107000"/>
              </a:lnSpc>
              <a:spcBef>
                <a:spcPts val="200"/>
              </a:spcBef>
              <a:spcAft>
                <a:spcPts val="0"/>
              </a:spcAft>
            </a:pPr>
            <a:r>
              <a:rPr lang="fr-CM" sz="24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II. Quelques leçons apprises</a:t>
            </a:r>
            <a:endParaRPr lang="fr-FR"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CM" sz="2500" dirty="0" smtClean="0">
                <a:latin typeface="Arial" panose="020B0604020202020204" pitchFamily="34" charset="0"/>
                <a:ea typeface="Calibri" panose="020F0502020204030204" pitchFamily="34" charset="0"/>
                <a:cs typeface="Arial" panose="020B0604020202020204" pitchFamily="34" charset="0"/>
              </a:rPr>
              <a:t>Lorsque </a:t>
            </a:r>
            <a:r>
              <a:rPr lang="fr-CM" sz="2500" dirty="0">
                <a:latin typeface="Arial" panose="020B0604020202020204" pitchFamily="34" charset="0"/>
                <a:ea typeface="Calibri" panose="020F0502020204030204" pitchFamily="34" charset="0"/>
                <a:cs typeface="Arial" panose="020B0604020202020204" pitchFamily="34" charset="0"/>
              </a:rPr>
              <a:t>la pertinence de CQV est bien perçue par les Maires, </a:t>
            </a:r>
            <a:r>
              <a:rPr lang="fr-CM" sz="2500" dirty="0" smtClean="0">
                <a:latin typeface="Arial" panose="020B0604020202020204" pitchFamily="34" charset="0"/>
                <a:ea typeface="Calibri" panose="020F0502020204030204" pitchFamily="34" charset="0"/>
                <a:cs typeface="Arial" panose="020B0604020202020204" pitchFamily="34" charset="0"/>
              </a:rPr>
              <a:t>ils </a:t>
            </a:r>
            <a:r>
              <a:rPr lang="fr-CM" sz="2500" dirty="0">
                <a:latin typeface="Arial" panose="020B0604020202020204" pitchFamily="34" charset="0"/>
                <a:ea typeface="Calibri" panose="020F0502020204030204" pitchFamily="34" charset="0"/>
                <a:cs typeface="Arial" panose="020B0604020202020204" pitchFamily="34" charset="0"/>
              </a:rPr>
              <a:t>investissent dans son fonctionnement</a:t>
            </a:r>
            <a:endParaRPr lang="fr-FR" sz="2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fr-CM" sz="2500" dirty="0">
                <a:latin typeface="Arial" panose="020B0604020202020204" pitchFamily="34" charset="0"/>
                <a:ea typeface="Calibri" panose="020F0502020204030204" pitchFamily="34" charset="0"/>
                <a:cs typeface="Arial" panose="020B0604020202020204" pitchFamily="34" charset="0"/>
              </a:rPr>
              <a:t>Les communes qui ont </a:t>
            </a:r>
            <a:r>
              <a:rPr lang="fr-CM" sz="2500" dirty="0" smtClean="0">
                <a:latin typeface="Arial" panose="020B0604020202020204" pitchFamily="34" charset="0"/>
                <a:ea typeface="Calibri" panose="020F0502020204030204" pitchFamily="34" charset="0"/>
                <a:cs typeface="Arial" panose="020B0604020202020204" pitchFamily="34" charset="0"/>
              </a:rPr>
              <a:t>prévues </a:t>
            </a:r>
            <a:r>
              <a:rPr lang="fr-CM" sz="2500" dirty="0">
                <a:latin typeface="Arial" panose="020B0604020202020204" pitchFamily="34" charset="0"/>
                <a:ea typeface="Calibri" panose="020F0502020204030204" pitchFamily="34" charset="0"/>
                <a:cs typeface="Arial" panose="020B0604020202020204" pitchFamily="34" charset="0"/>
              </a:rPr>
              <a:t>des ressources dans leur budget pour le fonctionnement des CQV ont créé et mise en place beaucoup des CQV</a:t>
            </a:r>
            <a:endParaRPr lang="fr-FR" sz="2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fr-CM" sz="2500" dirty="0">
                <a:latin typeface="Arial" panose="020B0604020202020204" pitchFamily="34" charset="0"/>
                <a:ea typeface="Calibri" panose="020F0502020204030204" pitchFamily="34" charset="0"/>
                <a:cs typeface="Arial" panose="020B0604020202020204" pitchFamily="34" charset="0"/>
              </a:rPr>
              <a:t>Les Communes où les comités de quartier ou de village sont fonctionnels et actifs, la participation et la contribution des populations est plus régulière et visible</a:t>
            </a:r>
            <a:endParaRPr lang="fr-FR" sz="2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CM" sz="2500" dirty="0">
                <a:latin typeface="Arial" panose="020B0604020202020204" pitchFamily="34" charset="0"/>
                <a:ea typeface="Calibri" panose="020F0502020204030204" pitchFamily="34" charset="0"/>
                <a:cs typeface="Arial" panose="020B0604020202020204" pitchFamily="34" charset="0"/>
              </a:rPr>
              <a:t>La bonne collaboration entre le comité de quartier/village et le comité de développement facilite </a:t>
            </a:r>
            <a:r>
              <a:rPr lang="fr-CM" sz="2500" dirty="0" smtClean="0">
                <a:latin typeface="Arial" panose="020B0604020202020204" pitchFamily="34" charset="0"/>
                <a:ea typeface="Calibri" panose="020F0502020204030204" pitchFamily="34" charset="0"/>
                <a:cs typeface="Arial" panose="020B0604020202020204" pitchFamily="34" charset="0"/>
              </a:rPr>
              <a:t>la mutualisation des efforts; </a:t>
            </a:r>
          </a:p>
          <a:p>
            <a:pPr marL="342900" lvl="0" indent="-342900" algn="just">
              <a:lnSpc>
                <a:spcPct val="115000"/>
              </a:lnSpc>
              <a:buFont typeface="Wingdings" panose="05000000000000000000" pitchFamily="2" charset="2"/>
              <a:buChar char=""/>
            </a:pPr>
            <a:r>
              <a:rPr lang="fr-CM" sz="2500" dirty="0" smtClean="0">
                <a:latin typeface="Arial" panose="020B0604020202020204" pitchFamily="34" charset="0"/>
                <a:ea typeface="Calibri" panose="020F0502020204030204" pitchFamily="34" charset="0"/>
                <a:cs typeface="Arial" panose="020B0604020202020204" pitchFamily="34" charset="0"/>
              </a:rPr>
              <a:t>L’implication </a:t>
            </a:r>
            <a:r>
              <a:rPr lang="fr-CM" sz="2500" dirty="0">
                <a:latin typeface="Arial" panose="020B0604020202020204" pitchFamily="34" charset="0"/>
                <a:ea typeface="Calibri" panose="020F0502020204030204" pitchFamily="34" charset="0"/>
                <a:cs typeface="Arial" panose="020B0604020202020204" pitchFamily="34" charset="0"/>
              </a:rPr>
              <a:t>des </a:t>
            </a:r>
            <a:r>
              <a:rPr lang="fr-CM" sz="2500" dirty="0" smtClean="0">
                <a:latin typeface="Arial" panose="020B0604020202020204" pitchFamily="34" charset="0"/>
                <a:ea typeface="Calibri" panose="020F0502020204030204" pitchFamily="34" charset="0"/>
                <a:cs typeface="Arial" panose="020B0604020202020204" pitchFamily="34" charset="0"/>
              </a:rPr>
              <a:t>PH </a:t>
            </a:r>
            <a:r>
              <a:rPr lang="fr-CM" sz="2500" dirty="0">
                <a:latin typeface="Arial" panose="020B0604020202020204" pitchFamily="34" charset="0"/>
                <a:ea typeface="Calibri" panose="020F0502020204030204" pitchFamily="34" charset="0"/>
                <a:cs typeface="Arial" panose="020B0604020202020204" pitchFamily="34" charset="0"/>
              </a:rPr>
              <a:t>est un facteur de stimulation et d’encouragement pour les </a:t>
            </a:r>
            <a:r>
              <a:rPr lang="fr-CM" sz="2500" dirty="0" smtClean="0">
                <a:latin typeface="Arial" panose="020B0604020202020204" pitchFamily="34" charset="0"/>
                <a:ea typeface="Calibri" panose="020F0502020204030204" pitchFamily="34" charset="0"/>
                <a:cs typeface="Arial" panose="020B0604020202020204" pitchFamily="34" charset="0"/>
              </a:rPr>
              <a:t>communes </a:t>
            </a:r>
            <a:r>
              <a:rPr lang="fr-CM" sz="2500" dirty="0">
                <a:latin typeface="Arial" panose="020B0604020202020204" pitchFamily="34" charset="0"/>
                <a:ea typeface="Calibri" panose="020F0502020204030204" pitchFamily="34" charset="0"/>
                <a:cs typeface="Arial" panose="020B0604020202020204" pitchFamily="34" charset="0"/>
              </a:rPr>
              <a:t>; </a:t>
            </a:r>
            <a:endParaRPr lang="fr-FR" sz="25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
            </a:pPr>
            <a:endParaRPr lang="fr-CM" sz="2000" dirty="0" smtClean="0">
              <a:latin typeface="Arial" panose="020B0604020202020204" pitchFamily="34" charset="0"/>
              <a:ea typeface="Calibri" panose="020F0502020204030204" pitchFamily="34" charset="0"/>
              <a:cs typeface="Aptos" panose="020B0004020202020204"/>
            </a:endParaRPr>
          </a:p>
          <a:p>
            <a:pPr marL="342900" indent="-342900" algn="just">
              <a:lnSpc>
                <a:spcPct val="115000"/>
              </a:lnSpc>
              <a:buFont typeface="Wingdings" panose="05000000000000000000" pitchFamily="2" charset="2"/>
              <a:buChar char=""/>
            </a:pPr>
            <a:endParaRPr lang="fr-FR" sz="2400" dirty="0">
              <a:latin typeface="Aptos" panose="020B0004020202020204"/>
              <a:ea typeface="Calibri" panose="020F0502020204030204" pitchFamily="34" charset="0"/>
              <a:cs typeface="Aptos" panose="020B0004020202020204"/>
            </a:endParaRPr>
          </a:p>
          <a:p>
            <a:pPr marL="342900" lvl="0" indent="-342900" algn="just">
              <a:lnSpc>
                <a:spcPct val="115000"/>
              </a:lnSpc>
              <a:spcAft>
                <a:spcPts val="0"/>
              </a:spcAft>
              <a:buFont typeface="Wingdings" panose="05000000000000000000" pitchFamily="2" charset="2"/>
              <a:buChar char=""/>
            </a:pPr>
            <a:endParaRPr lang="fr-FR" sz="2000" dirty="0">
              <a:effectLst/>
              <a:latin typeface="Aptos" panose="020B0004020202020204"/>
              <a:ea typeface="Calibri" panose="020F0502020204030204" pitchFamily="34" charset="0"/>
              <a:cs typeface="Aptos" panose="020B0004020202020204"/>
            </a:endParaRPr>
          </a:p>
        </p:txBody>
      </p:sp>
    </p:spTree>
    <p:extLst>
      <p:ext uri="{BB962C8B-B14F-4D97-AF65-F5344CB8AC3E}">
        <p14:creationId xmlns:p14="http://schemas.microsoft.com/office/powerpoint/2010/main" val="110591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36262"/>
            <a:ext cx="11915657" cy="4351338"/>
          </a:xfrm>
        </p:spPr>
        <p:txBody>
          <a:bodyPr>
            <a:noAutofit/>
          </a:bodyPr>
          <a:lstStyle/>
          <a:p>
            <a:pPr marL="0" lvl="0" indent="0">
              <a:buNone/>
            </a:pPr>
            <a:r>
              <a:rPr lang="fr-CM"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III. </a:t>
            </a:r>
            <a:r>
              <a:rPr lang="fr-CM" sz="22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Difficultés rencontrées</a:t>
            </a:r>
          </a:p>
          <a:p>
            <a:pPr lvl="0">
              <a:buFont typeface="Wingdings" panose="05000000000000000000" pitchFamily="2" charset="2"/>
              <a:buChar char="§"/>
            </a:pPr>
            <a:r>
              <a:rPr lang="fr-FR" sz="2200" dirty="0" smtClean="0">
                <a:latin typeface="Arial" panose="020B0604020202020204" pitchFamily="34" charset="0"/>
                <a:cs typeface="Arial" panose="020B0604020202020204" pitchFamily="34" charset="0"/>
              </a:rPr>
              <a:t>Pluralité/divergence </a:t>
            </a:r>
            <a:r>
              <a:rPr lang="fr-FR" sz="2200" dirty="0">
                <a:latin typeface="Arial" panose="020B0604020202020204" pitchFamily="34" charset="0"/>
                <a:cs typeface="Arial" panose="020B0604020202020204" pitchFamily="34" charset="0"/>
              </a:rPr>
              <a:t>de compréhension et d’approches </a:t>
            </a:r>
            <a:r>
              <a:rPr lang="fr-FR" sz="2200" dirty="0" smtClean="0">
                <a:latin typeface="Arial" panose="020B0604020202020204" pitchFamily="34" charset="0"/>
                <a:cs typeface="Arial" panose="020B0604020202020204" pitchFamily="34" charset="0"/>
              </a:rPr>
              <a:t>ça </a:t>
            </a:r>
            <a:r>
              <a:rPr lang="fr-FR" sz="2200" dirty="0">
                <a:latin typeface="Arial" panose="020B0604020202020204" pitchFamily="34" charset="0"/>
                <a:cs typeface="Arial" panose="020B0604020202020204" pitchFamily="34" charset="0"/>
              </a:rPr>
              <a:t>et là, ainsi que des défis dans la redynamisation / la mise en place, l’organisation et le fonctionnement de ces </a:t>
            </a:r>
            <a:r>
              <a:rPr lang="fr-FR" sz="2200" dirty="0" smtClean="0">
                <a:latin typeface="Arial" panose="020B0604020202020204" pitchFamily="34" charset="0"/>
                <a:cs typeface="Arial" panose="020B0604020202020204" pitchFamily="34" charset="0"/>
              </a:rPr>
              <a:t>comités </a:t>
            </a:r>
            <a:endParaRPr lang="fr-CM" sz="2200" dirty="0" smtClean="0">
              <a:latin typeface="Arial" panose="020B0604020202020204" pitchFamily="34" charset="0"/>
              <a:cs typeface="Arial" panose="020B0604020202020204" pitchFamily="34" charset="0"/>
            </a:endParaRPr>
          </a:p>
          <a:p>
            <a:pPr lvl="0">
              <a:buFont typeface="Wingdings" panose="05000000000000000000" pitchFamily="2" charset="2"/>
              <a:buChar char="§"/>
            </a:pPr>
            <a:r>
              <a:rPr lang="fr-CM" sz="2200" dirty="0">
                <a:latin typeface="Arial" panose="020B0604020202020204" pitchFamily="34" charset="0"/>
                <a:cs typeface="Arial" panose="020B0604020202020204" pitchFamily="34" charset="0"/>
              </a:rPr>
              <a:t>D</a:t>
            </a:r>
            <a:r>
              <a:rPr lang="fr-CM" sz="2200" dirty="0" smtClean="0">
                <a:latin typeface="Arial" panose="020B0604020202020204" pitchFamily="34" charset="0"/>
                <a:cs typeface="Arial" panose="020B0604020202020204" pitchFamily="34" charset="0"/>
              </a:rPr>
              <a:t>ifficultés </a:t>
            </a:r>
            <a:r>
              <a:rPr lang="fr-CM" sz="2200" dirty="0">
                <a:latin typeface="Arial" panose="020B0604020202020204" pitchFamily="34" charset="0"/>
                <a:cs typeface="Arial" panose="020B0604020202020204" pitchFamily="34" charset="0"/>
              </a:rPr>
              <a:t>financières dans certaines communes ne leur permettent pas de faire des appuis aux CQV</a:t>
            </a:r>
            <a:endParaRPr lang="fr-FR" sz="22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fr-CM" sz="2200" dirty="0">
                <a:latin typeface="Arial" panose="020B0604020202020204" pitchFamily="34" charset="0"/>
                <a:cs typeface="Arial" panose="020B0604020202020204" pitchFamily="34" charset="0"/>
              </a:rPr>
              <a:t>Certains maires sont réfractaires aux CQV initiés par les populations</a:t>
            </a:r>
            <a:endParaRPr lang="fr-FR" sz="22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fr-CM" sz="2200" dirty="0">
                <a:latin typeface="Arial" panose="020B0604020202020204" pitchFamily="34" charset="0"/>
                <a:cs typeface="Arial" panose="020B0604020202020204" pitchFamily="34" charset="0"/>
              </a:rPr>
              <a:t>Faible appropriation des outils de fonctionnement des CQV par les communes et les membres du bureau des </a:t>
            </a:r>
            <a:r>
              <a:rPr lang="fr-CM" sz="2200" dirty="0" smtClean="0">
                <a:latin typeface="Arial" panose="020B0604020202020204" pitchFamily="34" charset="0"/>
                <a:cs typeface="Arial" panose="020B0604020202020204" pitchFamily="34" charset="0"/>
              </a:rPr>
              <a:t>CQV</a:t>
            </a:r>
          </a:p>
          <a:p>
            <a:pPr>
              <a:buFont typeface="Wingdings" panose="05000000000000000000" pitchFamily="2" charset="2"/>
              <a:buChar char="§"/>
            </a:pPr>
            <a:r>
              <a:rPr lang="fr-CM" sz="2200" dirty="0">
                <a:latin typeface="Arial" panose="020B0604020202020204" pitchFamily="34" charset="0"/>
                <a:ea typeface="Calibri" panose="020F0502020204030204" pitchFamily="34" charset="0"/>
                <a:cs typeface="Arial" panose="020B0604020202020204" pitchFamily="34" charset="0"/>
              </a:rPr>
              <a:t>P</a:t>
            </a:r>
            <a:r>
              <a:rPr lang="fr-CM" sz="2200" dirty="0" smtClean="0">
                <a:latin typeface="Arial" panose="020B0604020202020204" pitchFamily="34" charset="0"/>
                <a:ea typeface="Calibri" panose="020F0502020204030204" pitchFamily="34" charset="0"/>
                <a:cs typeface="Arial" panose="020B0604020202020204" pitchFamily="34" charset="0"/>
              </a:rPr>
              <a:t>rise </a:t>
            </a:r>
            <a:r>
              <a:rPr lang="fr-CM" sz="2200" dirty="0">
                <a:latin typeface="Arial" panose="020B0604020202020204" pitchFamily="34" charset="0"/>
                <a:ea typeface="Calibri" panose="020F0502020204030204" pitchFamily="34" charset="0"/>
                <a:cs typeface="Arial" panose="020B0604020202020204" pitchFamily="34" charset="0"/>
              </a:rPr>
              <a:t>en compte des </a:t>
            </a:r>
            <a:r>
              <a:rPr lang="fr-CM" sz="2200" dirty="0" smtClean="0">
                <a:latin typeface="Arial" panose="020B0604020202020204" pitchFamily="34" charset="0"/>
                <a:ea typeface="Calibri" panose="020F0502020204030204" pitchFamily="34" charset="0"/>
                <a:cs typeface="Arial" panose="020B0604020202020204" pitchFamily="34" charset="0"/>
              </a:rPr>
              <a:t>PH connait </a:t>
            </a:r>
            <a:r>
              <a:rPr lang="fr-CM" sz="2200" dirty="0">
                <a:latin typeface="Arial" panose="020B0604020202020204" pitchFamily="34" charset="0"/>
                <a:ea typeface="Calibri" panose="020F0502020204030204" pitchFamily="34" charset="0"/>
                <a:cs typeface="Arial" panose="020B0604020202020204" pitchFamily="34" charset="0"/>
              </a:rPr>
              <a:t>encore des résistances </a:t>
            </a:r>
            <a:r>
              <a:rPr lang="fr-CM" sz="2200" dirty="0" smtClean="0">
                <a:latin typeface="Arial" panose="020B0604020202020204" pitchFamily="34" charset="0"/>
                <a:ea typeface="Calibri" panose="020F0502020204030204" pitchFamily="34" charset="0"/>
                <a:cs typeface="Arial" panose="020B0604020202020204" pitchFamily="34" charset="0"/>
              </a:rPr>
              <a:t>dans certaines collectivités en </a:t>
            </a:r>
            <a:r>
              <a:rPr lang="fr-CM" sz="2200" dirty="0">
                <a:latin typeface="Arial" panose="020B0604020202020204" pitchFamily="34" charset="0"/>
                <a:ea typeface="Calibri" panose="020F0502020204030204" pitchFamily="34" charset="0"/>
                <a:cs typeface="Arial" panose="020B0604020202020204" pitchFamily="34" charset="0"/>
              </a:rPr>
              <a:t>dépit du dispositif légal qui la favorise </a:t>
            </a:r>
            <a:endParaRPr lang="fr-FR" sz="22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fr-CM" sz="2200" dirty="0">
                <a:latin typeface="Arial" panose="020B0604020202020204" pitchFamily="34" charset="0"/>
                <a:cs typeface="Arial" panose="020B0604020202020204" pitchFamily="34" charset="0"/>
              </a:rPr>
              <a:t>Des questions sur le rôle du chef du village en l'absence d'un comité de village et en présence de plusieurs comités de quartier dans son </a:t>
            </a:r>
            <a:r>
              <a:rPr lang="fr-CM" sz="2200" dirty="0" smtClean="0">
                <a:latin typeface="Arial" panose="020B0604020202020204" pitchFamily="34" charset="0"/>
                <a:cs typeface="Arial" panose="020B0604020202020204" pitchFamily="34" charset="0"/>
              </a:rPr>
              <a:t>village</a:t>
            </a:r>
          </a:p>
          <a:p>
            <a:pPr>
              <a:buFont typeface="Wingdings" panose="05000000000000000000" pitchFamily="2" charset="2"/>
              <a:buChar char="§"/>
            </a:pPr>
            <a:r>
              <a:rPr lang="fr-CM" sz="2200" dirty="0">
                <a:latin typeface="Arial" panose="020B0604020202020204" pitchFamily="34" charset="0"/>
                <a:cs typeface="Arial" panose="020B0604020202020204" pitchFamily="34" charset="0"/>
              </a:rPr>
              <a:t>Impatience des populations après avoir soumis leurs préoccupations au comité pour transmission à la </a:t>
            </a:r>
            <a:r>
              <a:rPr lang="fr-CM" sz="2200" dirty="0" smtClean="0">
                <a:latin typeface="Arial" panose="020B0604020202020204" pitchFamily="34" charset="0"/>
                <a:cs typeface="Arial" panose="020B0604020202020204" pitchFamily="34" charset="0"/>
              </a:rPr>
              <a:t>commune </a:t>
            </a:r>
            <a:endParaRPr lang="fr-FR" sz="2200" dirty="0">
              <a:latin typeface="Arial" panose="020B0604020202020204" pitchFamily="34" charset="0"/>
              <a:cs typeface="Arial" panose="020B0604020202020204" pitchFamily="34" charset="0"/>
            </a:endParaRPr>
          </a:p>
          <a:p>
            <a:pPr lvl="0"/>
            <a:endParaRPr lang="fr-FR" sz="2300" dirty="0">
              <a:latin typeface="Arial" panose="020B0604020202020204" pitchFamily="34" charset="0"/>
              <a:cs typeface="Arial" panose="020B0604020202020204" pitchFamily="34" charset="0"/>
            </a:endParaRPr>
          </a:p>
          <a:p>
            <a:pPr marL="0" indent="0" algn="just">
              <a:buNone/>
            </a:pPr>
            <a:endParaRPr lang="fr-FR" sz="2400" dirty="0" smtClean="0"/>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18</a:t>
            </a:fld>
            <a:endParaRPr lang="fr-FR" dirty="0"/>
          </a:p>
        </p:txBody>
      </p:sp>
      <p:sp>
        <p:nvSpPr>
          <p:cNvPr id="2" name="Rectangle 1"/>
          <p:cNvSpPr/>
          <p:nvPr/>
        </p:nvSpPr>
        <p:spPr>
          <a:xfrm>
            <a:off x="3828247" y="200856"/>
            <a:ext cx="3816238" cy="959237"/>
          </a:xfrm>
          <a:prstGeom prst="rect">
            <a:avLst/>
          </a:prstGeom>
        </p:spPr>
        <p:txBody>
          <a:bodyPr wrap="none">
            <a:spAutoFit/>
          </a:bodyPr>
          <a:lstStyle/>
          <a:p>
            <a:pPr algn="just">
              <a:spcBef>
                <a:spcPts val="1000"/>
              </a:spcBef>
            </a:pPr>
            <a:r>
              <a:rPr lang="fr-FR" sz="2400" b="1" dirty="0" smtClean="0">
                <a:latin typeface="Arial Narrow" panose="020B0606020202030204" pitchFamily="34" charset="0"/>
              </a:rPr>
              <a:t>DIFFICULTES RENCONTREES</a:t>
            </a:r>
            <a:endParaRPr lang="fr-FR" sz="2400" b="1" dirty="0">
              <a:latin typeface="Arial Narrow" panose="020B0606020202030204" pitchFamily="34" charset="0"/>
            </a:endParaRPr>
          </a:p>
          <a:p>
            <a:pPr lvl="0" algn="just">
              <a:spcBef>
                <a:spcPts val="1000"/>
              </a:spcBef>
            </a:pPr>
            <a:endParaRPr lang="fr-FR" sz="2400" b="1" dirty="0">
              <a:solidFill>
                <a:prstClr val="black"/>
              </a:solidFill>
            </a:endParaRPr>
          </a:p>
        </p:txBody>
      </p:sp>
    </p:spTree>
    <p:extLst>
      <p:ext uri="{BB962C8B-B14F-4D97-AF65-F5344CB8AC3E}">
        <p14:creationId xmlns:p14="http://schemas.microsoft.com/office/powerpoint/2010/main" val="257736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211" y="989602"/>
            <a:ext cx="11915657" cy="4351338"/>
          </a:xfrm>
        </p:spPr>
        <p:txBody>
          <a:bodyPr>
            <a:noAutofit/>
          </a:bodyPr>
          <a:lstStyle/>
          <a:p>
            <a:pPr marL="0" indent="0">
              <a:lnSpc>
                <a:spcPct val="100000"/>
              </a:lnSpc>
              <a:buNone/>
            </a:pPr>
            <a:r>
              <a:rPr lang="fr-CM" sz="22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III. </a:t>
            </a:r>
            <a:r>
              <a:rPr lang="fr-CM" sz="22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Difficultés </a:t>
            </a:r>
            <a:r>
              <a:rPr lang="fr-CM" sz="22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rencontrées</a:t>
            </a:r>
            <a:endParaRPr lang="fr-CM" sz="2200" dirty="0" smtClean="0"/>
          </a:p>
          <a:p>
            <a:pPr lvl="0">
              <a:lnSpc>
                <a:spcPct val="100000"/>
              </a:lnSpc>
            </a:pPr>
            <a:r>
              <a:rPr lang="fr-FR" sz="2400" dirty="0" smtClean="0">
                <a:latin typeface="Arial" panose="020B0604020202020204" pitchFamily="34" charset="0"/>
                <a:cs typeface="Arial" panose="020B0604020202020204" pitchFamily="34" charset="0"/>
              </a:rPr>
              <a:t>Faible appropriation des textes par les CQV</a:t>
            </a:r>
          </a:p>
          <a:p>
            <a:pPr lvl="0">
              <a:lnSpc>
                <a:spcPct val="100000"/>
              </a:lnSpc>
            </a:pPr>
            <a:r>
              <a:rPr lang="fr-FR" sz="2400" dirty="0" smtClean="0">
                <a:latin typeface="Arial" panose="020B0604020202020204" pitchFamily="34" charset="0"/>
                <a:cs typeface="Arial" panose="020B0604020202020204" pitchFamily="34" charset="0"/>
              </a:rPr>
              <a:t>Confusion des rôles par les différents acteurs</a:t>
            </a:r>
          </a:p>
          <a:p>
            <a:pPr lvl="0">
              <a:lnSpc>
                <a:spcPct val="100000"/>
              </a:lnSpc>
            </a:pPr>
            <a:r>
              <a:rPr lang="fr-FR" sz="2400" dirty="0" smtClean="0">
                <a:latin typeface="Arial" panose="020B0604020202020204" pitchFamily="34" charset="0"/>
                <a:cs typeface="Arial" panose="020B0604020202020204" pitchFamily="34" charset="0"/>
              </a:rPr>
              <a:t>Réticence de la population au niveau de l’investissement humain et au niveau du recensement des ménages</a:t>
            </a:r>
          </a:p>
          <a:p>
            <a:pPr lvl="0">
              <a:lnSpc>
                <a:spcPct val="100000"/>
              </a:lnSpc>
            </a:pPr>
            <a:r>
              <a:rPr lang="fr-FR" sz="2400" dirty="0" smtClean="0">
                <a:latin typeface="Arial" panose="020B0604020202020204" pitchFamily="34" charset="0"/>
                <a:cs typeface="Arial" panose="020B0604020202020204" pitchFamily="34" charset="0"/>
              </a:rPr>
              <a:t>Faible participation des membres du CQV (en dehors du bureau) qui rend difficile la prise de décision et la mise en œuvre des projets.</a:t>
            </a:r>
          </a:p>
          <a:p>
            <a:pPr lvl="0">
              <a:lnSpc>
                <a:spcPct val="100000"/>
              </a:lnSpc>
            </a:pPr>
            <a:r>
              <a:rPr lang="fr-FR" sz="2400" dirty="0" smtClean="0">
                <a:latin typeface="Arial" panose="020B0604020202020204" pitchFamily="34" charset="0"/>
                <a:ea typeface="Calibri" panose="020F0502020204030204" pitchFamily="34" charset="0"/>
                <a:cs typeface="Arial" panose="020B0604020202020204" pitchFamily="34" charset="0"/>
              </a:rPr>
              <a:t>Faible accompagnement des autorités administratives</a:t>
            </a:r>
          </a:p>
          <a:p>
            <a:pPr marL="0" lvl="0" indent="0" algn="just">
              <a:lnSpc>
                <a:spcPct val="100000"/>
              </a:lnSpc>
              <a:spcAft>
                <a:spcPts val="0"/>
              </a:spcAft>
              <a:buNone/>
            </a:pPr>
            <a:r>
              <a:rPr lang="fr-FR" sz="2400" b="1" i="1" dirty="0" smtClean="0">
                <a:latin typeface="Arial" panose="020B0604020202020204" pitchFamily="34" charset="0"/>
                <a:ea typeface="Calibri" panose="020F0502020204030204" pitchFamily="34" charset="0"/>
                <a:cs typeface="Arial" panose="020B0604020202020204" pitchFamily="34" charset="0"/>
              </a:rPr>
              <a:t>L’un </a:t>
            </a:r>
            <a:r>
              <a:rPr lang="fr-FR" sz="2400" b="1" i="1" dirty="0">
                <a:latin typeface="Arial" panose="020B0604020202020204" pitchFamily="34" charset="0"/>
                <a:ea typeface="Calibri" panose="020F0502020204030204" pitchFamily="34" charset="0"/>
                <a:cs typeface="Arial" panose="020B0604020202020204" pitchFamily="34" charset="0"/>
              </a:rPr>
              <a:t>des </a:t>
            </a:r>
            <a:r>
              <a:rPr lang="fr-FR" sz="2400" b="1" i="1" dirty="0" smtClean="0">
                <a:latin typeface="Arial" panose="020B0604020202020204" pitchFamily="34" charset="0"/>
                <a:ea typeface="Calibri" panose="020F0502020204030204" pitchFamily="34" charset="0"/>
                <a:cs typeface="Arial" panose="020B0604020202020204" pitchFamily="34" charset="0"/>
              </a:rPr>
              <a:t>points / </a:t>
            </a:r>
            <a:r>
              <a:rPr lang="fr-FR" sz="2400" b="1" i="1" dirty="0">
                <a:latin typeface="Arial" panose="020B0604020202020204" pitchFamily="34" charset="0"/>
                <a:ea typeface="Calibri" panose="020F0502020204030204" pitchFamily="34" charset="0"/>
                <a:cs typeface="Arial" panose="020B0604020202020204" pitchFamily="34" charset="0"/>
              </a:rPr>
              <a:t>difficultés qui mérite attention est celui de la mobilisation et de la gestion des ressources financières et matérielles par les comités. Pour l’adresser, il est important de faire le point des dispositions de l’arrêté qui en font évocation.</a:t>
            </a:r>
          </a:p>
          <a:p>
            <a:pPr lvl="0"/>
            <a:endParaRPr lang="fr-FR" sz="2300" dirty="0">
              <a:latin typeface="Arial" panose="020B0604020202020204" pitchFamily="34" charset="0"/>
              <a:cs typeface="Arial" panose="020B0604020202020204" pitchFamily="34" charset="0"/>
            </a:endParaRPr>
          </a:p>
          <a:p>
            <a:pPr marL="0" indent="0" algn="just">
              <a:buNone/>
            </a:pPr>
            <a:endParaRPr lang="fr-FR" sz="2300" dirty="0" smtClean="0"/>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19</a:t>
            </a:fld>
            <a:endParaRPr lang="fr-FR" dirty="0"/>
          </a:p>
        </p:txBody>
      </p:sp>
      <p:sp>
        <p:nvSpPr>
          <p:cNvPr id="2" name="Rectangle 1"/>
          <p:cNvSpPr/>
          <p:nvPr/>
        </p:nvSpPr>
        <p:spPr>
          <a:xfrm>
            <a:off x="3828247" y="200856"/>
            <a:ext cx="3816238" cy="959237"/>
          </a:xfrm>
          <a:prstGeom prst="rect">
            <a:avLst/>
          </a:prstGeom>
        </p:spPr>
        <p:txBody>
          <a:bodyPr wrap="none">
            <a:spAutoFit/>
          </a:bodyPr>
          <a:lstStyle/>
          <a:p>
            <a:pPr algn="just">
              <a:spcBef>
                <a:spcPts val="1000"/>
              </a:spcBef>
            </a:pPr>
            <a:r>
              <a:rPr lang="fr-FR" sz="2400" b="1" dirty="0" smtClean="0">
                <a:latin typeface="Arial Narrow" panose="020B0606020202030204" pitchFamily="34" charset="0"/>
              </a:rPr>
              <a:t>DIFFICULTES RENCONTREES</a:t>
            </a:r>
            <a:endParaRPr lang="fr-FR" sz="2400" b="1" dirty="0">
              <a:latin typeface="Arial Narrow" panose="020B0606020202030204" pitchFamily="34" charset="0"/>
            </a:endParaRPr>
          </a:p>
          <a:p>
            <a:pPr lvl="0" algn="just">
              <a:spcBef>
                <a:spcPts val="1000"/>
              </a:spcBef>
            </a:pPr>
            <a:endParaRPr lang="fr-FR" sz="2400" b="1" dirty="0">
              <a:solidFill>
                <a:prstClr val="black"/>
              </a:solidFill>
            </a:endParaRPr>
          </a:p>
        </p:txBody>
      </p:sp>
    </p:spTree>
    <p:extLst>
      <p:ext uri="{BB962C8B-B14F-4D97-AF65-F5344CB8AC3E}">
        <p14:creationId xmlns:p14="http://schemas.microsoft.com/office/powerpoint/2010/main" val="374370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34751" y="142346"/>
            <a:ext cx="4691332" cy="508959"/>
          </a:xfrm>
        </p:spPr>
        <p:txBody>
          <a:bodyPr>
            <a:noAutofit/>
          </a:bodyPr>
          <a:lstStyle/>
          <a:p>
            <a:r>
              <a:rPr lang="fr-FR" sz="3000" dirty="0">
                <a:latin typeface="Trebuchet MS" panose="020B0603020202020204" pitchFamily="34" charset="0"/>
              </a:rPr>
              <a:t>PLAN DE PRESENTATION</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a:t>
            </a:fld>
            <a:endParaRPr lang="fr-FR" dirty="0"/>
          </a:p>
        </p:txBody>
      </p:sp>
      <p:sp>
        <p:nvSpPr>
          <p:cNvPr id="5" name="ZoneTexte 4">
            <a:extLst>
              <a:ext uri="{FF2B5EF4-FFF2-40B4-BE49-F238E27FC236}">
                <a16:creationId xmlns:a16="http://schemas.microsoft.com/office/drawing/2014/main" id="{198A2B72-379F-3471-FAC3-5C924864EECE}"/>
              </a:ext>
            </a:extLst>
          </p:cNvPr>
          <p:cNvSpPr txBox="1"/>
          <p:nvPr/>
        </p:nvSpPr>
        <p:spPr>
          <a:xfrm>
            <a:off x="194734" y="745954"/>
            <a:ext cx="12192000" cy="5863144"/>
          </a:xfrm>
          <a:prstGeom prst="rect">
            <a:avLst/>
          </a:prstGeom>
          <a:noFill/>
        </p:spPr>
        <p:txBody>
          <a:bodyPr wrap="square" rtlCol="0">
            <a:spAutoFit/>
          </a:bodyPr>
          <a:lstStyle/>
          <a:p>
            <a:pPr defTabSz="457200">
              <a:lnSpc>
                <a:spcPct val="150000"/>
              </a:lnSpc>
            </a:pPr>
            <a:r>
              <a:rPr lang="fr-FR" sz="2500" b="1" dirty="0" smtClean="0">
                <a:solidFill>
                  <a:prstClr val="black"/>
                </a:solidFill>
                <a:latin typeface="Arial" panose="020B0604020202020204" pitchFamily="34" charset="0"/>
                <a:cs typeface="Arial" panose="020B0604020202020204" pitchFamily="34" charset="0"/>
              </a:rPr>
              <a:t>Introduction </a:t>
            </a:r>
          </a:p>
          <a:p>
            <a:pPr marL="742950" indent="-742950" defTabSz="457200">
              <a:lnSpc>
                <a:spcPct val="150000"/>
              </a:lnSpc>
              <a:buFont typeface="+mj-lt"/>
              <a:buAutoNum type="arabicPeriod"/>
            </a:pPr>
            <a:r>
              <a:rPr lang="fr-FR" sz="2500" b="1" dirty="0" smtClean="0">
                <a:solidFill>
                  <a:prstClr val="black"/>
                </a:solidFill>
                <a:latin typeface="Arial" panose="020B0604020202020204" pitchFamily="34" charset="0"/>
                <a:cs typeface="Arial" panose="020B0604020202020204" pitchFamily="34" charset="0"/>
              </a:rPr>
              <a:t>Le cadre juridique de la participation citoyenne</a:t>
            </a:r>
          </a:p>
          <a:p>
            <a:pPr marL="742950" indent="-742950" defTabSz="457200">
              <a:lnSpc>
                <a:spcPct val="150000"/>
              </a:lnSpc>
              <a:buFont typeface="+mj-lt"/>
              <a:buAutoNum type="arabicPeriod"/>
            </a:pPr>
            <a:r>
              <a:rPr lang="fr-FR" sz="2500" b="1" dirty="0" smtClean="0">
                <a:solidFill>
                  <a:prstClr val="black"/>
                </a:solidFill>
                <a:latin typeface="Arial" panose="020B0604020202020204" pitchFamily="34" charset="0"/>
                <a:cs typeface="Arial" panose="020B0604020202020204" pitchFamily="34" charset="0"/>
              </a:rPr>
              <a:t>Organisation et </a:t>
            </a:r>
            <a:r>
              <a:rPr lang="fr-FR" sz="2500" b="1" dirty="0">
                <a:solidFill>
                  <a:prstClr val="black"/>
                </a:solidFill>
                <a:latin typeface="Arial" panose="020B0604020202020204" pitchFamily="34" charset="0"/>
                <a:cs typeface="Arial" panose="020B0604020202020204" pitchFamily="34" charset="0"/>
              </a:rPr>
              <a:t>f</a:t>
            </a:r>
            <a:r>
              <a:rPr lang="fr-FR" sz="2500" b="1" dirty="0" smtClean="0">
                <a:solidFill>
                  <a:prstClr val="black"/>
                </a:solidFill>
                <a:latin typeface="Arial" panose="020B0604020202020204" pitchFamily="34" charset="0"/>
                <a:cs typeface="Arial" panose="020B0604020202020204" pitchFamily="34" charset="0"/>
              </a:rPr>
              <a:t>onctionnement </a:t>
            </a:r>
            <a:r>
              <a:rPr lang="fr-FR" sz="2500" b="1" dirty="0">
                <a:solidFill>
                  <a:prstClr val="black"/>
                </a:solidFill>
                <a:latin typeface="Arial" panose="020B0604020202020204" pitchFamily="34" charset="0"/>
                <a:cs typeface="Arial" panose="020B0604020202020204" pitchFamily="34" charset="0"/>
              </a:rPr>
              <a:t>des </a:t>
            </a:r>
            <a:r>
              <a:rPr lang="fr-FR" sz="2500" b="1" dirty="0" smtClean="0">
                <a:solidFill>
                  <a:prstClr val="black"/>
                </a:solidFill>
                <a:latin typeface="Arial" panose="020B0604020202020204" pitchFamily="34" charset="0"/>
                <a:cs typeface="Arial" panose="020B0604020202020204" pitchFamily="34" charset="0"/>
              </a:rPr>
              <a:t>comités </a:t>
            </a:r>
            <a:r>
              <a:rPr lang="fr-FR" sz="2500" b="1" dirty="0">
                <a:solidFill>
                  <a:prstClr val="black"/>
                </a:solidFill>
                <a:latin typeface="Arial" panose="020B0604020202020204" pitchFamily="34" charset="0"/>
                <a:cs typeface="Arial" panose="020B0604020202020204" pitchFamily="34" charset="0"/>
              </a:rPr>
              <a:t>de quartier </a:t>
            </a:r>
            <a:r>
              <a:rPr lang="fr-FR" sz="2500" b="1" dirty="0" smtClean="0">
                <a:solidFill>
                  <a:prstClr val="black"/>
                </a:solidFill>
                <a:latin typeface="Arial" panose="020B0604020202020204" pitchFamily="34" charset="0"/>
                <a:cs typeface="Arial" panose="020B0604020202020204" pitchFamily="34" charset="0"/>
              </a:rPr>
              <a:t>ou </a:t>
            </a:r>
            <a:r>
              <a:rPr lang="fr-FR" sz="2500" b="1" dirty="0">
                <a:solidFill>
                  <a:prstClr val="black"/>
                </a:solidFill>
                <a:latin typeface="Arial" panose="020B0604020202020204" pitchFamily="34" charset="0"/>
                <a:cs typeface="Arial" panose="020B0604020202020204" pitchFamily="34" charset="0"/>
              </a:rPr>
              <a:t>de village</a:t>
            </a:r>
          </a:p>
          <a:p>
            <a:pPr marL="742950" indent="-742950" defTabSz="457200">
              <a:lnSpc>
                <a:spcPct val="150000"/>
              </a:lnSpc>
              <a:buFont typeface="+mj-lt"/>
              <a:buAutoNum type="arabicPeriod"/>
            </a:pPr>
            <a:r>
              <a:rPr lang="fr-FR" sz="2500" b="1" dirty="0" smtClean="0">
                <a:solidFill>
                  <a:prstClr val="black"/>
                </a:solidFill>
                <a:latin typeface="Arial" panose="020B0604020202020204" pitchFamily="34" charset="0"/>
                <a:cs typeface="Arial" panose="020B0604020202020204" pitchFamily="34" charset="0"/>
              </a:rPr>
              <a:t>Les Comités de quartier ou de village: cadre par excellence d’expression des communautés </a:t>
            </a:r>
          </a:p>
          <a:p>
            <a:pPr defTabSz="457200">
              <a:lnSpc>
                <a:spcPct val="150000"/>
              </a:lnSpc>
            </a:pPr>
            <a:r>
              <a:rPr lang="fr-FR" sz="2500" b="1" dirty="0">
                <a:solidFill>
                  <a:prstClr val="black"/>
                </a:solidFill>
                <a:latin typeface="Arial" panose="020B0604020202020204" pitchFamily="34" charset="0"/>
                <a:cs typeface="Arial" panose="020B0604020202020204" pitchFamily="34" charset="0"/>
              </a:rPr>
              <a:t>4</a:t>
            </a:r>
            <a:r>
              <a:rPr lang="fr-FR" sz="2500" b="1" dirty="0" smtClean="0">
                <a:solidFill>
                  <a:prstClr val="black"/>
                </a:solidFill>
                <a:latin typeface="Arial" panose="020B0604020202020204" pitchFamily="34" charset="0"/>
                <a:cs typeface="Arial" panose="020B0604020202020204" pitchFamily="34" charset="0"/>
              </a:rPr>
              <a:t>.     Les moyens de communication au sein des comités</a:t>
            </a:r>
          </a:p>
          <a:p>
            <a:pPr defTabSz="457200">
              <a:lnSpc>
                <a:spcPct val="150000"/>
              </a:lnSpc>
            </a:pPr>
            <a:r>
              <a:rPr lang="fr-FR" sz="2500" b="1" dirty="0">
                <a:solidFill>
                  <a:prstClr val="black"/>
                </a:solidFill>
                <a:latin typeface="Arial" panose="020B0604020202020204" pitchFamily="34" charset="0"/>
                <a:cs typeface="Arial" panose="020B0604020202020204" pitchFamily="34" charset="0"/>
              </a:rPr>
              <a:t>5</a:t>
            </a:r>
            <a:r>
              <a:rPr lang="fr-FR" sz="2500" b="1" dirty="0" smtClean="0">
                <a:solidFill>
                  <a:prstClr val="black"/>
                </a:solidFill>
                <a:latin typeface="Arial" panose="020B0604020202020204" pitchFamily="34" charset="0"/>
                <a:cs typeface="Arial" panose="020B0604020202020204" pitchFamily="34" charset="0"/>
              </a:rPr>
              <a:t>.     Les leçons apprises</a:t>
            </a:r>
          </a:p>
          <a:p>
            <a:pPr defTabSz="457200">
              <a:lnSpc>
                <a:spcPct val="150000"/>
              </a:lnSpc>
            </a:pPr>
            <a:r>
              <a:rPr lang="fr-FR" sz="2500" b="1" dirty="0">
                <a:solidFill>
                  <a:prstClr val="black"/>
                </a:solidFill>
                <a:latin typeface="Arial" panose="020B0604020202020204" pitchFamily="34" charset="0"/>
                <a:cs typeface="Arial" panose="020B0604020202020204" pitchFamily="34" charset="0"/>
              </a:rPr>
              <a:t>6</a:t>
            </a:r>
            <a:r>
              <a:rPr lang="fr-FR" sz="2500" b="1" dirty="0" smtClean="0">
                <a:solidFill>
                  <a:prstClr val="black"/>
                </a:solidFill>
                <a:latin typeface="Arial" panose="020B0604020202020204" pitchFamily="34" charset="0"/>
                <a:cs typeface="Arial" panose="020B0604020202020204" pitchFamily="34" charset="0"/>
              </a:rPr>
              <a:t>.     Les difficultés rencontrées</a:t>
            </a:r>
          </a:p>
          <a:p>
            <a:pPr algn="just" defTabSz="457200">
              <a:lnSpc>
                <a:spcPct val="150000"/>
              </a:lnSpc>
            </a:pPr>
            <a:r>
              <a:rPr lang="fr-FR" sz="2500" b="1" dirty="0" smtClean="0">
                <a:solidFill>
                  <a:prstClr val="black"/>
                </a:solidFill>
                <a:latin typeface="Arial" panose="020B0604020202020204" pitchFamily="34" charset="0"/>
                <a:cs typeface="Arial" panose="020B0604020202020204" pitchFamily="34" charset="0"/>
              </a:rPr>
              <a:t>7.     Les défis </a:t>
            </a:r>
            <a:r>
              <a:rPr lang="fr-FR" sz="2500" b="1" dirty="0">
                <a:solidFill>
                  <a:prstClr val="black"/>
                </a:solidFill>
                <a:latin typeface="Arial" panose="020B0604020202020204" pitchFamily="34" charset="0"/>
                <a:cs typeface="Arial" panose="020B0604020202020204" pitchFamily="34" charset="0"/>
              </a:rPr>
              <a:t>de l’opérationnalisation de la </a:t>
            </a:r>
            <a:r>
              <a:rPr lang="fr-FR" sz="2500" b="1" dirty="0" smtClean="0">
                <a:solidFill>
                  <a:prstClr val="black"/>
                </a:solidFill>
                <a:latin typeface="Arial" panose="020B0604020202020204" pitchFamily="34" charset="0"/>
                <a:cs typeface="Arial" panose="020B0604020202020204" pitchFamily="34" charset="0"/>
              </a:rPr>
              <a:t>participation </a:t>
            </a:r>
            <a:r>
              <a:rPr lang="fr-FR" sz="2500" b="1" dirty="0">
                <a:solidFill>
                  <a:prstClr val="black"/>
                </a:solidFill>
                <a:latin typeface="Arial" panose="020B0604020202020204" pitchFamily="34" charset="0"/>
                <a:cs typeface="Arial" panose="020B0604020202020204" pitchFamily="34" charset="0"/>
              </a:rPr>
              <a:t>c</a:t>
            </a:r>
            <a:r>
              <a:rPr lang="fr-FR" sz="2500" b="1" dirty="0" smtClean="0">
                <a:solidFill>
                  <a:prstClr val="black"/>
                </a:solidFill>
                <a:latin typeface="Arial" panose="020B0604020202020204" pitchFamily="34" charset="0"/>
                <a:cs typeface="Arial" panose="020B0604020202020204" pitchFamily="34" charset="0"/>
              </a:rPr>
              <a:t>itoyenne à travers les CQV dans </a:t>
            </a:r>
            <a:r>
              <a:rPr lang="fr-FR" sz="2500" b="1" dirty="0">
                <a:solidFill>
                  <a:prstClr val="black"/>
                </a:solidFill>
                <a:latin typeface="Arial" panose="020B0604020202020204" pitchFamily="34" charset="0"/>
                <a:cs typeface="Arial" panose="020B0604020202020204" pitchFamily="34" charset="0"/>
              </a:rPr>
              <a:t>les Collectivités Territoriales </a:t>
            </a:r>
            <a:r>
              <a:rPr lang="fr-FR" sz="2500" b="1" dirty="0" smtClean="0">
                <a:solidFill>
                  <a:prstClr val="black"/>
                </a:solidFill>
                <a:latin typeface="Arial" panose="020B0604020202020204" pitchFamily="34" charset="0"/>
                <a:cs typeface="Arial" panose="020B0604020202020204" pitchFamily="34" charset="0"/>
              </a:rPr>
              <a:t>Décentralisées</a:t>
            </a:r>
          </a:p>
        </p:txBody>
      </p:sp>
    </p:spTree>
    <p:extLst>
      <p:ext uri="{BB962C8B-B14F-4D97-AF65-F5344CB8AC3E}">
        <p14:creationId xmlns:p14="http://schemas.microsoft.com/office/powerpoint/2010/main" val="304068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7A049-2EE6-C3BF-33ED-0B72E24D6FA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C6D1F2D-8378-001B-D2F9-6583A3A974B4}"/>
              </a:ext>
            </a:extLst>
          </p:cNvPr>
          <p:cNvSpPr>
            <a:spLocks noGrp="1"/>
          </p:cNvSpPr>
          <p:nvPr>
            <p:ph type="sldNum" sz="quarter" idx="12"/>
          </p:nvPr>
        </p:nvSpPr>
        <p:spPr/>
        <p:txBody>
          <a:bodyPr/>
          <a:lstStyle/>
          <a:p>
            <a:fld id="{B392D641-83A5-4B1D-AF2E-6F0D65B1107D}" type="slidenum">
              <a:rPr lang="fr-FR" smtClean="0"/>
              <a:t>20</a:t>
            </a:fld>
            <a:endParaRPr lang="fr-FR" dirty="0"/>
          </a:p>
        </p:txBody>
      </p:sp>
      <p:sp>
        <p:nvSpPr>
          <p:cNvPr id="5" name="Titre 5">
            <a:extLst>
              <a:ext uri="{FF2B5EF4-FFF2-40B4-BE49-F238E27FC236}">
                <a16:creationId xmlns:a16="http://schemas.microsoft.com/office/drawing/2014/main" id="{707F746D-AA24-3025-B43D-542E649B6015}"/>
              </a:ext>
            </a:extLst>
          </p:cNvPr>
          <p:cNvSpPr>
            <a:spLocks noGrp="1"/>
          </p:cNvSpPr>
          <p:nvPr>
            <p:ph type="title"/>
          </p:nvPr>
        </p:nvSpPr>
        <p:spPr>
          <a:xfrm>
            <a:off x="1375770" y="191911"/>
            <a:ext cx="9329798" cy="600164"/>
          </a:xfrm>
          <a:prstGeom prst="rect">
            <a:avLst/>
          </a:prstGeom>
        </p:spPr>
        <p:txBody>
          <a:bodyPr wrap="none">
            <a:spAutoFit/>
          </a:bodyPr>
          <a:lstStyle/>
          <a:p>
            <a:pPr algn="ctr">
              <a:lnSpc>
                <a:spcPct val="150000"/>
              </a:lnSpc>
            </a:pPr>
            <a:r>
              <a:rPr lang="fr-FR" sz="2200" b="1" dirty="0" smtClean="0">
                <a:latin typeface="Arial" panose="020B0604020202020204" pitchFamily="34" charset="0"/>
                <a:cs typeface="Arial" panose="020B0604020202020204" pitchFamily="34" charset="0"/>
              </a:rPr>
              <a:t>IV. </a:t>
            </a:r>
            <a:r>
              <a:rPr lang="fr-FR" sz="2200" b="1" dirty="0">
                <a:latin typeface="Arial" panose="020B0604020202020204" pitchFamily="34" charset="0"/>
                <a:cs typeface="Arial" panose="020B0604020202020204" pitchFamily="34" charset="0"/>
              </a:rPr>
              <a:t>Défis de l’opérationnalisation des comité de quartier ou de village</a:t>
            </a:r>
            <a:endParaRPr lang="fr-FR" sz="2200" b="1" dirty="0"/>
          </a:p>
        </p:txBody>
      </p:sp>
      <p:sp>
        <p:nvSpPr>
          <p:cNvPr id="7" name="ZoneTexte 6">
            <a:extLst>
              <a:ext uri="{FF2B5EF4-FFF2-40B4-BE49-F238E27FC236}">
                <a16:creationId xmlns:a16="http://schemas.microsoft.com/office/drawing/2014/main" id="{F0CF11B9-F2F2-2B12-449F-BA0DF4F31462}"/>
              </a:ext>
            </a:extLst>
          </p:cNvPr>
          <p:cNvSpPr txBox="1"/>
          <p:nvPr/>
        </p:nvSpPr>
        <p:spPr>
          <a:xfrm>
            <a:off x="-269966" y="860668"/>
            <a:ext cx="12461966" cy="7063472"/>
          </a:xfrm>
          <a:prstGeom prst="rect">
            <a:avLst/>
          </a:prstGeom>
          <a:noFill/>
        </p:spPr>
        <p:txBody>
          <a:bodyPr wrap="square">
            <a:spAutoFit/>
          </a:bodyPr>
          <a:lstStyle/>
          <a:p>
            <a:pPr marL="914400" lvl="1" indent="-457200" algn="just">
              <a:spcAft>
                <a:spcPts val="1200"/>
              </a:spcAft>
              <a:buFont typeface="Wingdings" panose="05000000000000000000" pitchFamily="2" charset="2"/>
              <a:buChar char="Ø"/>
            </a:pPr>
            <a:r>
              <a:rPr lang="fr-CM" sz="2200" dirty="0" smtClean="0">
                <a:effectLst/>
                <a:latin typeface="Arial" panose="020B0604020202020204" pitchFamily="34" charset="0"/>
                <a:ea typeface="Calibri" panose="020F0502020204030204" pitchFamily="34" charset="0"/>
                <a:cs typeface="Arial" panose="020B0604020202020204" pitchFamily="34" charset="0"/>
              </a:rPr>
              <a:t>la </a:t>
            </a:r>
            <a:r>
              <a:rPr lang="fr-CM" sz="2200" dirty="0">
                <a:effectLst/>
                <a:latin typeface="Arial" panose="020B0604020202020204" pitchFamily="34" charset="0"/>
                <a:ea typeface="Calibri" panose="020F0502020204030204" pitchFamily="34" charset="0"/>
                <a:cs typeface="Arial" panose="020B0604020202020204" pitchFamily="34" charset="0"/>
              </a:rPr>
              <a:t>coordination des actions sur le terrain avec l’existence des associations et autres cadres de concertation;</a:t>
            </a:r>
          </a:p>
          <a:p>
            <a:pPr marL="914400" lvl="1" indent="-457200" algn="just">
              <a:spcAft>
                <a:spcPts val="1200"/>
              </a:spcAft>
              <a:buFont typeface="Wingdings" panose="05000000000000000000" pitchFamily="2" charset="2"/>
              <a:buChar char="Ø"/>
            </a:pPr>
            <a:r>
              <a:rPr lang="fr-CM" sz="2200" dirty="0">
                <a:latin typeface="Arial" panose="020B0604020202020204" pitchFamily="34" charset="0"/>
                <a:ea typeface="Calibri" panose="020F0502020204030204" pitchFamily="34" charset="0"/>
                <a:cs typeface="Arial" panose="020B0604020202020204" pitchFamily="34" charset="0"/>
              </a:rPr>
              <a:t>la représentativité de l’Assemblée Générale et l</a:t>
            </a:r>
            <a:r>
              <a:rPr lang="fr-CM" sz="2200" dirty="0">
                <a:effectLst/>
                <a:latin typeface="Arial" panose="020B0604020202020204" pitchFamily="34" charset="0"/>
                <a:ea typeface="Calibri" panose="020F0502020204030204" pitchFamily="34" charset="0"/>
                <a:cs typeface="Arial" panose="020B0604020202020204" pitchFamily="34" charset="0"/>
              </a:rPr>
              <a:t>a prise en compte de toutes les composantes sociologiques;</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914400" lvl="1" indent="-457200" algn="just">
              <a:spcAft>
                <a:spcPts val="1200"/>
              </a:spcAft>
              <a:buFont typeface="Wingdings" panose="05000000000000000000" pitchFamily="2" charset="2"/>
              <a:buChar char="Ø"/>
            </a:pPr>
            <a:r>
              <a:rPr lang="fr-FR" sz="2200" dirty="0">
                <a:latin typeface="Arial" panose="020B0604020202020204" pitchFamily="34" charset="0"/>
                <a:ea typeface="Calibri" panose="020F0502020204030204" pitchFamily="34" charset="0"/>
                <a:cs typeface="Arial" panose="020B0604020202020204" pitchFamily="34" charset="0"/>
              </a:rPr>
              <a:t>la budgétisation des financements destinés aux comités et la reddition des comptes;</a:t>
            </a:r>
          </a:p>
          <a:p>
            <a:pPr marL="914400" lvl="1" indent="-457200" algn="just">
              <a:spcAft>
                <a:spcPts val="1200"/>
              </a:spcAft>
              <a:buFont typeface="Wingdings" panose="05000000000000000000" pitchFamily="2" charset="2"/>
              <a:buChar char="Ø"/>
            </a:pPr>
            <a:r>
              <a:rPr lang="fr-FR" sz="2200" dirty="0" smtClean="0">
                <a:latin typeface="Arial" panose="020B0604020202020204" pitchFamily="34" charset="0"/>
                <a:ea typeface="Calibri" panose="020F0502020204030204" pitchFamily="34" charset="0"/>
                <a:cs typeface="Arial" panose="020B0604020202020204" pitchFamily="34" charset="0"/>
              </a:rPr>
              <a:t>l</a:t>
            </a:r>
            <a:r>
              <a:rPr lang="fr-FR" sz="2200" dirty="0" smtClean="0">
                <a:effectLst/>
                <a:latin typeface="Arial" panose="020B0604020202020204" pitchFamily="34" charset="0"/>
                <a:ea typeface="Calibri" panose="020F0502020204030204" pitchFamily="34" charset="0"/>
                <a:cs typeface="Arial" panose="020B0604020202020204" pitchFamily="34" charset="0"/>
              </a:rPr>
              <a:t>a </a:t>
            </a:r>
            <a:r>
              <a:rPr lang="fr-FR" sz="2200" dirty="0">
                <a:effectLst/>
                <a:latin typeface="Arial" panose="020B0604020202020204" pitchFamily="34" charset="0"/>
                <a:ea typeface="Calibri" panose="020F0502020204030204" pitchFamily="34" charset="0"/>
                <a:cs typeface="Arial" panose="020B0604020202020204" pitchFamily="34" charset="0"/>
              </a:rPr>
              <a:t>mise en place d’un dispositif de suivi de l’exécution des programmes et projets d’investissement impliquant les populations</a:t>
            </a:r>
            <a:r>
              <a:rPr lang="fr-FR" sz="2200" dirty="0">
                <a:latin typeface="Arial" panose="020B0604020202020204" pitchFamily="34" charset="0"/>
                <a:ea typeface="Calibri" panose="020F0502020204030204" pitchFamily="34" charset="0"/>
                <a:cs typeface="Arial" panose="020B0604020202020204" pitchFamily="34" charset="0"/>
              </a:rPr>
              <a:t>;</a:t>
            </a:r>
            <a:r>
              <a:rPr lang="fr-FR" sz="2200" dirty="0">
                <a:effectLst/>
                <a:latin typeface="Arial" panose="020B0604020202020204" pitchFamily="34" charset="0"/>
                <a:ea typeface="Calibri" panose="020F0502020204030204" pitchFamily="34" charset="0"/>
                <a:cs typeface="Arial" panose="020B0604020202020204" pitchFamily="34" charset="0"/>
              </a:rPr>
              <a:t> </a:t>
            </a:r>
          </a:p>
          <a:p>
            <a:pPr marL="914400" lvl="1" indent="-457200" algn="just">
              <a:spcAft>
                <a:spcPts val="1200"/>
              </a:spcAft>
              <a:buFont typeface="Wingdings" panose="05000000000000000000" pitchFamily="2" charset="2"/>
              <a:buChar char="Ø"/>
            </a:pPr>
            <a:r>
              <a:rPr lang="fr-FR" sz="2200" dirty="0">
                <a:latin typeface="Arial" panose="020B0604020202020204" pitchFamily="34" charset="0"/>
                <a:ea typeface="Calibri" panose="020F0502020204030204" pitchFamily="34" charset="0"/>
                <a:cs typeface="Arial" panose="020B0604020202020204" pitchFamily="34" charset="0"/>
              </a:rPr>
              <a:t>l</a:t>
            </a:r>
            <a:r>
              <a:rPr lang="fr-FR" sz="2200" dirty="0">
                <a:effectLst/>
                <a:latin typeface="Arial" panose="020B0604020202020204" pitchFamily="34" charset="0"/>
                <a:ea typeface="Calibri" panose="020F0502020204030204" pitchFamily="34" charset="0"/>
                <a:cs typeface="Arial" panose="020B0604020202020204" pitchFamily="34" charset="0"/>
              </a:rPr>
              <a:t>’implication des populations dans la sélection des projets </a:t>
            </a:r>
            <a:r>
              <a:rPr lang="fr-FR" sz="2200" dirty="0" smtClean="0">
                <a:effectLst/>
                <a:latin typeface="Arial" panose="020B0604020202020204" pitchFamily="34" charset="0"/>
                <a:ea typeface="Calibri" panose="020F0502020204030204" pitchFamily="34" charset="0"/>
                <a:cs typeface="Arial" panose="020B0604020202020204" pitchFamily="34" charset="0"/>
              </a:rPr>
              <a:t>et la prise en compte des résultats des </a:t>
            </a:r>
            <a:r>
              <a:rPr lang="fr-FR" sz="2200" dirty="0" smtClean="0">
                <a:latin typeface="Arial" panose="020B0604020202020204" pitchFamily="34" charset="0"/>
                <a:ea typeface="Calibri" panose="020F0502020204030204" pitchFamily="34" charset="0"/>
                <a:cs typeface="Arial" panose="020B0604020202020204" pitchFamily="34" charset="0"/>
              </a:rPr>
              <a:t>consultations citoyennes</a:t>
            </a:r>
            <a:r>
              <a:rPr lang="fr-FR" sz="2200" dirty="0" smtClean="0">
                <a:effectLst/>
                <a:latin typeface="Arial" panose="020B0604020202020204" pitchFamily="34" charset="0"/>
                <a:ea typeface="Calibri" panose="020F0502020204030204" pitchFamily="34" charset="0"/>
                <a:cs typeface="Arial" panose="020B0604020202020204" pitchFamily="34" charset="0"/>
              </a:rPr>
              <a:t>; </a:t>
            </a:r>
            <a:endParaRPr lang="en-US" sz="2200" dirty="0">
              <a:latin typeface="Arial" panose="020B0604020202020204" pitchFamily="34" charset="0"/>
              <a:ea typeface="Calibri" panose="020F0502020204030204" pitchFamily="34" charset="0"/>
              <a:cs typeface="Arial" panose="020B0604020202020204" pitchFamily="34" charset="0"/>
            </a:endParaRPr>
          </a:p>
          <a:p>
            <a:pPr marL="914400" lvl="1" indent="-457200" algn="just">
              <a:spcAft>
                <a:spcPts val="1200"/>
              </a:spcAft>
              <a:buFont typeface="Wingdings" panose="05000000000000000000" pitchFamily="2" charset="2"/>
              <a:buChar char="Ø"/>
            </a:pPr>
            <a:r>
              <a:rPr lang="fr-FR" sz="2200" dirty="0">
                <a:latin typeface="Arial" panose="020B0604020202020204" pitchFamily="34" charset="0"/>
                <a:ea typeface="Calibri" panose="020F0502020204030204" pitchFamily="34" charset="0"/>
                <a:cs typeface="Arial" panose="020B0604020202020204" pitchFamily="34" charset="0"/>
              </a:rPr>
              <a:t>l</a:t>
            </a:r>
            <a:r>
              <a:rPr lang="fr-FR" sz="2200" dirty="0">
                <a:effectLst/>
                <a:latin typeface="Arial" panose="020B0604020202020204" pitchFamily="34" charset="0"/>
                <a:ea typeface="Calibri" panose="020F0502020204030204" pitchFamily="34" charset="0"/>
                <a:cs typeface="Arial" panose="020B0604020202020204" pitchFamily="34" charset="0"/>
              </a:rPr>
              <a:t>’associer </a:t>
            </a:r>
            <a:r>
              <a:rPr lang="fr-FR" sz="2200" dirty="0" smtClean="0">
                <a:effectLst/>
                <a:latin typeface="Arial" panose="020B0604020202020204" pitchFamily="34" charset="0"/>
                <a:ea typeface="Calibri" panose="020F0502020204030204" pitchFamily="34" charset="0"/>
                <a:cs typeface="Arial" panose="020B0604020202020204" pitchFamily="34" charset="0"/>
              </a:rPr>
              <a:t>des </a:t>
            </a:r>
            <a:r>
              <a:rPr lang="fr-FR" sz="2200" dirty="0">
                <a:effectLst/>
                <a:latin typeface="Arial" panose="020B0604020202020204" pitchFamily="34" charset="0"/>
                <a:ea typeface="Calibri" panose="020F0502020204030204" pitchFamily="34" charset="0"/>
                <a:cs typeface="Arial" panose="020B0604020202020204" pitchFamily="34" charset="0"/>
              </a:rPr>
              <a:t>populations locales dans la maintenance et l’entretien des ouvrages ; </a:t>
            </a:r>
            <a:endParaRPr lang="en-US" sz="2200" dirty="0">
              <a:latin typeface="Arial" panose="020B0604020202020204" pitchFamily="34" charset="0"/>
              <a:ea typeface="Calibri" panose="020F0502020204030204" pitchFamily="34" charset="0"/>
              <a:cs typeface="Arial" panose="020B0604020202020204" pitchFamily="34" charset="0"/>
            </a:endParaRPr>
          </a:p>
          <a:p>
            <a:pPr marL="914400" lvl="1" indent="-457200" algn="just">
              <a:spcAft>
                <a:spcPts val="1200"/>
              </a:spcAft>
              <a:buFont typeface="Wingdings" panose="05000000000000000000" pitchFamily="2" charset="2"/>
              <a:buChar char="Ø"/>
            </a:pPr>
            <a:r>
              <a:rPr lang="fr-FR" sz="2200" dirty="0">
                <a:latin typeface="Arial" panose="020B0604020202020204" pitchFamily="34" charset="0"/>
                <a:ea typeface="Calibri" panose="020F0502020204030204" pitchFamily="34" charset="0"/>
                <a:cs typeface="Arial" panose="020B0604020202020204" pitchFamily="34" charset="0"/>
              </a:rPr>
              <a:t>l</a:t>
            </a:r>
            <a:r>
              <a:rPr lang="fr-FR" sz="2200" dirty="0">
                <a:effectLst/>
                <a:latin typeface="Arial" panose="020B0604020202020204" pitchFamily="34" charset="0"/>
                <a:ea typeface="Calibri" panose="020F0502020204030204" pitchFamily="34" charset="0"/>
                <a:cs typeface="Arial" panose="020B0604020202020204" pitchFamily="34" charset="0"/>
              </a:rPr>
              <a:t>a construction des chaînes de valeurs prenant en compte l’employabilité des </a:t>
            </a:r>
            <a:r>
              <a:rPr lang="fr-FR" sz="2200" dirty="0" smtClean="0">
                <a:effectLst/>
                <a:latin typeface="Arial" panose="020B0604020202020204" pitchFamily="34" charset="0"/>
                <a:ea typeface="Calibri" panose="020F0502020204030204" pitchFamily="34" charset="0"/>
                <a:cs typeface="Arial" panose="020B0604020202020204" pitchFamily="34" charset="0"/>
              </a:rPr>
              <a:t>jeunes;</a:t>
            </a:r>
          </a:p>
          <a:p>
            <a:pPr marL="914400" lvl="1" indent="-457200" algn="just">
              <a:spcAft>
                <a:spcPts val="1200"/>
              </a:spcAft>
              <a:buFont typeface="Wingdings" panose="05000000000000000000" pitchFamily="2" charset="2"/>
              <a:buChar char="Ø"/>
            </a:pPr>
            <a:r>
              <a:rPr lang="fr-FR" sz="2200" dirty="0">
                <a:latin typeface="Arial" panose="020B0604020202020204" pitchFamily="34" charset="0"/>
                <a:ea typeface="Calibri" panose="020F0502020204030204" pitchFamily="34" charset="0"/>
                <a:cs typeface="Arial" panose="020B0604020202020204" pitchFamily="34" charset="0"/>
              </a:rPr>
              <a:t>la non-politisation des CQV, la création et </a:t>
            </a:r>
            <a:r>
              <a:rPr lang="fr-FR" sz="2200" dirty="0">
                <a:latin typeface="Arial" panose="020B0604020202020204" pitchFamily="34" charset="0"/>
                <a:cs typeface="Arial" panose="020B0604020202020204" pitchFamily="34" charset="0"/>
              </a:rPr>
              <a:t>la dissolution pour des motifs inavoués</a:t>
            </a:r>
            <a:r>
              <a:rPr lang="fr-FR" sz="2200" dirty="0">
                <a:latin typeface="Arial" panose="020B0604020202020204" pitchFamily="34" charset="0"/>
                <a:ea typeface="Calibri" panose="020F0502020204030204" pitchFamily="34" charset="0"/>
                <a:cs typeface="Arial" panose="020B0604020202020204" pitchFamily="34" charset="0"/>
              </a:rPr>
              <a:t>.</a:t>
            </a:r>
          </a:p>
          <a:p>
            <a:pPr marL="914400" lvl="1" indent="-457200" algn="just">
              <a:spcAft>
                <a:spcPts val="1200"/>
              </a:spcAft>
              <a:buFont typeface="Wingdings" panose="05000000000000000000" pitchFamily="2" charset="2"/>
              <a:buChar char="Ø"/>
            </a:pPr>
            <a:endParaRPr lang="fr-FR" sz="2400" dirty="0" smtClean="0">
              <a:effectLst/>
              <a:latin typeface="Arial" panose="020B0604020202020204" pitchFamily="34" charset="0"/>
              <a:ea typeface="Calibri" panose="020F0502020204030204" pitchFamily="34" charset="0"/>
              <a:cs typeface="Arial" panose="020B0604020202020204" pitchFamily="34" charset="0"/>
            </a:endParaRPr>
          </a:p>
          <a:p>
            <a:pPr marL="914400" lvl="1" indent="-457200" algn="just">
              <a:spcAft>
                <a:spcPts val="1800"/>
              </a:spcAft>
              <a:buFont typeface="Wingdings" panose="05000000000000000000" pitchFamily="2" charset="2"/>
              <a:buChar char="Ø"/>
            </a:pPr>
            <a:endParaRPr lang="fr-CM" sz="2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fr-FR"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796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7A049-2EE6-C3BF-33ED-0B72E24D6FA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C6D1F2D-8378-001B-D2F9-6583A3A974B4}"/>
              </a:ext>
            </a:extLst>
          </p:cNvPr>
          <p:cNvSpPr>
            <a:spLocks noGrp="1"/>
          </p:cNvSpPr>
          <p:nvPr>
            <p:ph type="sldNum" sz="quarter" idx="12"/>
          </p:nvPr>
        </p:nvSpPr>
        <p:spPr/>
        <p:txBody>
          <a:bodyPr/>
          <a:lstStyle/>
          <a:p>
            <a:fld id="{B392D641-83A5-4B1D-AF2E-6F0D65B1107D}" type="slidenum">
              <a:rPr lang="fr-FR" smtClean="0"/>
              <a:t>21</a:t>
            </a:fld>
            <a:endParaRPr lang="fr-FR" dirty="0"/>
          </a:p>
        </p:txBody>
      </p:sp>
      <p:sp>
        <p:nvSpPr>
          <p:cNvPr id="5" name="Titre 5">
            <a:extLst>
              <a:ext uri="{FF2B5EF4-FFF2-40B4-BE49-F238E27FC236}">
                <a16:creationId xmlns:a16="http://schemas.microsoft.com/office/drawing/2014/main" id="{707F746D-AA24-3025-B43D-542E649B6015}"/>
              </a:ext>
            </a:extLst>
          </p:cNvPr>
          <p:cNvSpPr>
            <a:spLocks noGrp="1"/>
          </p:cNvSpPr>
          <p:nvPr>
            <p:ph type="title"/>
          </p:nvPr>
        </p:nvSpPr>
        <p:spPr>
          <a:xfrm>
            <a:off x="1375770" y="191911"/>
            <a:ext cx="9329798" cy="600164"/>
          </a:xfrm>
          <a:prstGeom prst="rect">
            <a:avLst/>
          </a:prstGeom>
        </p:spPr>
        <p:txBody>
          <a:bodyPr wrap="none">
            <a:spAutoFit/>
          </a:bodyPr>
          <a:lstStyle/>
          <a:p>
            <a:pPr algn="ctr">
              <a:lnSpc>
                <a:spcPct val="150000"/>
              </a:lnSpc>
            </a:pPr>
            <a:r>
              <a:rPr lang="fr-FR" sz="2200" b="1" dirty="0" smtClean="0">
                <a:latin typeface="Arial" panose="020B0604020202020204" pitchFamily="34" charset="0"/>
                <a:cs typeface="Arial" panose="020B0604020202020204" pitchFamily="34" charset="0"/>
              </a:rPr>
              <a:t>IV. </a:t>
            </a:r>
            <a:r>
              <a:rPr lang="fr-FR" sz="2200" b="1" dirty="0">
                <a:latin typeface="Arial" panose="020B0604020202020204" pitchFamily="34" charset="0"/>
                <a:cs typeface="Arial" panose="020B0604020202020204" pitchFamily="34" charset="0"/>
              </a:rPr>
              <a:t>Défis de l’opérationnalisation des comité de quartier ou de village</a:t>
            </a:r>
            <a:endParaRPr lang="fr-FR" sz="2200" b="1" dirty="0"/>
          </a:p>
        </p:txBody>
      </p:sp>
      <p:sp>
        <p:nvSpPr>
          <p:cNvPr id="7" name="ZoneTexte 6">
            <a:extLst>
              <a:ext uri="{FF2B5EF4-FFF2-40B4-BE49-F238E27FC236}">
                <a16:creationId xmlns:a16="http://schemas.microsoft.com/office/drawing/2014/main" id="{F0CF11B9-F2F2-2B12-449F-BA0DF4F31462}"/>
              </a:ext>
            </a:extLst>
          </p:cNvPr>
          <p:cNvSpPr txBox="1"/>
          <p:nvPr/>
        </p:nvSpPr>
        <p:spPr>
          <a:xfrm>
            <a:off x="78377" y="860668"/>
            <a:ext cx="11773989" cy="6694140"/>
          </a:xfrm>
          <a:prstGeom prst="rect">
            <a:avLst/>
          </a:prstGeom>
          <a:noFill/>
        </p:spPr>
        <p:txBody>
          <a:bodyPr wrap="square">
            <a:spAutoFit/>
          </a:bodyPr>
          <a:lstStyle/>
          <a:p>
            <a:pPr lvl="1" algn="just">
              <a:spcAft>
                <a:spcPts val="1200"/>
              </a:spcAft>
            </a:pPr>
            <a:endParaRPr lang="fr-FR" sz="1000" dirty="0" smtClean="0">
              <a:latin typeface="Arial" panose="020B0604020202020204" pitchFamily="34" charset="0"/>
              <a:ea typeface="Calibri" panose="020F0502020204030204" pitchFamily="34" charset="0"/>
              <a:cs typeface="Arial" panose="020B0604020202020204" pitchFamily="34" charset="0"/>
            </a:endParaRPr>
          </a:p>
          <a:p>
            <a:pPr marL="914400" lvl="1" indent="-457200" algn="just">
              <a:spcAft>
                <a:spcPts val="1200"/>
              </a:spcAft>
              <a:buFont typeface="Wingdings" panose="05000000000000000000" pitchFamily="2" charset="2"/>
              <a:buChar char="Ø"/>
            </a:pPr>
            <a:r>
              <a:rPr lang="fr-FR" sz="2200" dirty="0" smtClean="0">
                <a:latin typeface="Arial" panose="020B0604020202020204" pitchFamily="34" charset="0"/>
                <a:ea typeface="Calibri" panose="020F0502020204030204" pitchFamily="34" charset="0"/>
                <a:cs typeface="Arial" panose="020B0604020202020204" pitchFamily="34" charset="0"/>
              </a:rPr>
              <a:t>La mise à dispositions aux communautés urbaines des comités créés par les communes d’arrondissement.</a:t>
            </a:r>
          </a:p>
          <a:p>
            <a:endParaRPr lang="fr-FR" dirty="0" smtClean="0"/>
          </a:p>
          <a:p>
            <a:pPr algn="just"/>
            <a:r>
              <a:rPr lang="fr-FR" sz="2400" b="1" i="1" dirty="0" smtClean="0">
                <a:latin typeface="Arial" panose="020B0604020202020204" pitchFamily="34" charset="0"/>
                <a:cs typeface="Arial" panose="020B0604020202020204" pitchFamily="34" charset="0"/>
              </a:rPr>
              <a:t>NB: selon les dispositions de l’article </a:t>
            </a:r>
            <a:r>
              <a:rPr lang="fr-FR" sz="2400" b="1" i="1" dirty="0">
                <a:latin typeface="Arial" panose="020B0604020202020204" pitchFamily="34" charset="0"/>
                <a:cs typeface="Arial" panose="020B0604020202020204" pitchFamily="34" charset="0"/>
              </a:rPr>
              <a:t>12.- (1) Dans les agglomérations érigées en Communauté Urbaine, la création des Comités de quartier relève de la compétence des Communes d'Arrondissement, suivant les modalités prévues aux articles 7, 8 et 9 </a:t>
            </a:r>
            <a:r>
              <a:rPr lang="fr-FR" sz="2400" b="1" i="1" dirty="0" smtClean="0">
                <a:latin typeface="Arial" panose="020B0604020202020204" pitchFamily="34" charset="0"/>
                <a:cs typeface="Arial" panose="020B0604020202020204" pitchFamily="34" charset="0"/>
              </a:rPr>
              <a:t>ci-dessus.</a:t>
            </a:r>
          </a:p>
          <a:p>
            <a:pPr algn="just"/>
            <a:endParaRPr lang="fr-FR" sz="1200" b="1" i="1" dirty="0" smtClean="0">
              <a:latin typeface="Arial" panose="020B0604020202020204" pitchFamily="34" charset="0"/>
              <a:cs typeface="Arial" panose="020B0604020202020204" pitchFamily="34" charset="0"/>
            </a:endParaRPr>
          </a:p>
          <a:p>
            <a:pPr algn="just"/>
            <a:r>
              <a:rPr lang="fr-FR" sz="2400" b="1" i="1" dirty="0" smtClean="0">
                <a:latin typeface="Arial" panose="020B0604020202020204" pitchFamily="34" charset="0"/>
                <a:cs typeface="Arial" panose="020B0604020202020204" pitchFamily="34" charset="0"/>
              </a:rPr>
              <a:t>(2) Les </a:t>
            </a:r>
            <a:r>
              <a:rPr lang="fr-FR" sz="2400" b="1" i="1" dirty="0">
                <a:latin typeface="Arial" panose="020B0604020202020204" pitchFamily="34" charset="0"/>
                <a:cs typeface="Arial" panose="020B0604020202020204" pitchFamily="34" charset="0"/>
              </a:rPr>
              <a:t>Comités de quartier ou de village créés par les Communes d'Arrondissement exercent leurs activités pour le compte de </a:t>
            </a:r>
            <a:r>
              <a:rPr lang="fr-FR" sz="2400" b="1" i="1" dirty="0" smtClean="0">
                <a:latin typeface="Arial" panose="020B0604020202020204" pitchFamily="34" charset="0"/>
                <a:cs typeface="Arial" panose="020B0604020202020204" pitchFamily="34" charset="0"/>
              </a:rPr>
              <a:t>celles-ci.</a:t>
            </a:r>
          </a:p>
          <a:p>
            <a:pPr algn="just"/>
            <a:endParaRPr lang="fr-FR" sz="1200" b="1" i="1" dirty="0">
              <a:latin typeface="Arial" panose="020B0604020202020204" pitchFamily="34" charset="0"/>
              <a:cs typeface="Arial" panose="020B0604020202020204" pitchFamily="34" charset="0"/>
            </a:endParaRPr>
          </a:p>
          <a:p>
            <a:pPr algn="just"/>
            <a:r>
              <a:rPr lang="fr-FR" sz="2400" b="1" i="1" dirty="0" smtClean="0">
                <a:latin typeface="Arial" panose="020B0604020202020204" pitchFamily="34" charset="0"/>
                <a:cs typeface="Arial" panose="020B0604020202020204" pitchFamily="34" charset="0"/>
              </a:rPr>
              <a:t>(3) Toutefois</a:t>
            </a:r>
            <a:r>
              <a:rPr lang="fr-FR" sz="2400" b="1" i="1" dirty="0">
                <a:latin typeface="Arial" panose="020B0604020202020204" pitchFamily="34" charset="0"/>
                <a:cs typeface="Arial" panose="020B0604020202020204" pitchFamily="34" charset="0"/>
              </a:rPr>
              <a:t>, ces Comités peuvent également travailler pour le compte de la Communauté Urbaine, à la demande du Maire de la Ville. Il en saisit formellement le Maire de la Commune d'Arrondissement du ressort.</a:t>
            </a:r>
          </a:p>
          <a:p>
            <a:pPr lvl="1" algn="just">
              <a:spcAft>
                <a:spcPts val="120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914400" lvl="1" indent="-457200" algn="just">
              <a:spcAft>
                <a:spcPts val="1800"/>
              </a:spcAft>
              <a:buFont typeface="Wingdings" panose="05000000000000000000" pitchFamily="2" charset="2"/>
              <a:buChar char="Ø"/>
            </a:pPr>
            <a:endParaRPr lang="fr-CM" sz="1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fr-FR"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87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EF4EA27-6F2F-70BD-3563-C76ED47195BB}"/>
              </a:ext>
            </a:extLst>
          </p:cNvPr>
          <p:cNvSpPr>
            <a:spLocks noGrp="1"/>
          </p:cNvSpPr>
          <p:nvPr>
            <p:ph type="sldNum" sz="quarter" idx="12"/>
          </p:nvPr>
        </p:nvSpPr>
        <p:spPr/>
        <p:txBody>
          <a:bodyPr/>
          <a:lstStyle/>
          <a:p>
            <a:fld id="{B392D641-83A5-4B1D-AF2E-6F0D65B1107D}" type="slidenum">
              <a:rPr lang="fr-FR" smtClean="0"/>
              <a:t>22</a:t>
            </a:fld>
            <a:endParaRPr lang="fr-FR" dirty="0"/>
          </a:p>
        </p:txBody>
      </p:sp>
      <p:sp>
        <p:nvSpPr>
          <p:cNvPr id="9" name="Double vague 8">
            <a:extLst>
              <a:ext uri="{FF2B5EF4-FFF2-40B4-BE49-F238E27FC236}">
                <a16:creationId xmlns:a16="http://schemas.microsoft.com/office/drawing/2014/main" id="{A19CB933-98D8-C2A4-A87A-F62D3E780416}"/>
              </a:ext>
            </a:extLst>
          </p:cNvPr>
          <p:cNvSpPr/>
          <p:nvPr/>
        </p:nvSpPr>
        <p:spPr>
          <a:xfrm>
            <a:off x="2391374" y="2456520"/>
            <a:ext cx="7365101" cy="2408778"/>
          </a:xfrm>
          <a:prstGeom prst="doubleWave">
            <a:avLst>
              <a:gd name="adj1" fmla="val 6250"/>
              <a:gd name="adj2" fmla="val -187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b="1" dirty="0">
                <a:solidFill>
                  <a:schemeClr val="tx1"/>
                </a:solidFill>
                <a:latin typeface="Arial" panose="020B0604020202020204" pitchFamily="34" charset="0"/>
                <a:cs typeface="Arial" panose="020B0604020202020204" pitchFamily="34" charset="0"/>
              </a:rPr>
              <a:t>MERCI POUR VOTRE BIENVEILLANTE ATTENTION</a:t>
            </a:r>
            <a:endParaRPr lang="en-US" sz="2400" b="1" dirty="0">
              <a:solidFill>
                <a:schemeClr val="tx1"/>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41695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4508" y="-221029"/>
            <a:ext cx="10515600" cy="1325563"/>
          </a:xfrm>
        </p:spPr>
        <p:txBody>
          <a:bodyPr>
            <a:normAutofit/>
          </a:bodyPr>
          <a:lstStyle/>
          <a:p>
            <a:r>
              <a:rPr lang="fr-CM" sz="2800" b="1" dirty="0" smtClean="0">
                <a:latin typeface="Arial" panose="020B0604020202020204" pitchFamily="34" charset="0"/>
                <a:cs typeface="Arial" panose="020B0604020202020204" pitchFamily="34" charset="0"/>
              </a:rPr>
              <a:t>INTRODUCTION</a:t>
            </a:r>
            <a:endParaRPr lang="fr-CM" sz="28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34462" y="1028455"/>
            <a:ext cx="11347939" cy="4351338"/>
          </a:xfrm>
        </p:spPr>
        <p:txBody>
          <a:bodyPr>
            <a:noAutofit/>
          </a:bodyPr>
          <a:lstStyle/>
          <a:p>
            <a:pPr marL="0" indent="0" algn="just">
              <a:lnSpc>
                <a:spcPct val="100000"/>
              </a:lnSpc>
              <a:buNone/>
            </a:pPr>
            <a:r>
              <a:rPr lang="fr-FR" sz="2400" dirty="0">
                <a:latin typeface="Arial" panose="020B0604020202020204" pitchFamily="34" charset="0"/>
                <a:cs typeface="Arial" panose="020B0604020202020204" pitchFamily="34" charset="0"/>
              </a:rPr>
              <a:t>La réforme de la décentralisation au Cameroun, consacrée par la Constitution du 18 janvier 1996, vise principalement à promouvoir le développement durable en impliquant les populations dans les politiques publiques locales. </a:t>
            </a:r>
            <a:endParaRPr lang="fr-FR" sz="2400" dirty="0" smtClean="0">
              <a:latin typeface="Arial" panose="020B0604020202020204" pitchFamily="34" charset="0"/>
              <a:cs typeface="Arial" panose="020B0604020202020204" pitchFamily="34" charset="0"/>
            </a:endParaRPr>
          </a:p>
          <a:p>
            <a:pPr marL="0" indent="0" algn="just">
              <a:lnSpc>
                <a:spcPct val="100000"/>
              </a:lnSpc>
              <a:buNone/>
            </a:pPr>
            <a:r>
              <a:rPr lang="fr-FR" sz="2400" dirty="0" smtClean="0">
                <a:latin typeface="Arial" panose="020B0604020202020204" pitchFamily="34" charset="0"/>
                <a:cs typeface="Arial" panose="020B0604020202020204" pitchFamily="34" charset="0"/>
              </a:rPr>
              <a:t>Faisant </a:t>
            </a:r>
            <a:r>
              <a:rPr lang="fr-FR" sz="2400" dirty="0">
                <a:latin typeface="Arial" panose="020B0604020202020204" pitchFamily="34" charset="0"/>
                <a:cs typeface="Arial" panose="020B0604020202020204" pitchFamily="34" charset="0"/>
              </a:rPr>
              <a:t>suite, la loi N° 19/024 du 24 décembre 2019 portant Code Général des Collectivités Territoriales Décentralisées (CTD) reconnaît le rôle essentiel des populations, à travers notamment l’article 40 alinéa 1 qui permet à toute personne physique ou morale de formuler à l’intention de l’exécutif communal ou régional, toutes propositions tendant à impulser le développement de la collectivité territoriale concernée, ou à améliorer son fonctionnement (dans le même sens, lire le paragraphe 7 du préambule de la charte africaine). </a:t>
            </a:r>
            <a:endParaRPr lang="fr-FR" sz="2400" dirty="0" smtClean="0">
              <a:latin typeface="Arial" panose="020B0604020202020204" pitchFamily="34" charset="0"/>
              <a:cs typeface="Arial" panose="020B0604020202020204" pitchFamily="34" charset="0"/>
            </a:endParaRPr>
          </a:p>
          <a:p>
            <a:pPr marL="0" indent="0" algn="just">
              <a:lnSpc>
                <a:spcPct val="100000"/>
              </a:lnSpc>
              <a:buNone/>
            </a:pPr>
            <a:r>
              <a:rPr lang="fr-FR" sz="2400" dirty="0" smtClean="0">
                <a:latin typeface="Arial" panose="020B0604020202020204" pitchFamily="34" charset="0"/>
                <a:cs typeface="Arial" panose="020B0604020202020204" pitchFamily="34" charset="0"/>
              </a:rPr>
              <a:t>L'article </a:t>
            </a:r>
            <a:r>
              <a:rPr lang="fr-FR" sz="2400" dirty="0">
                <a:latin typeface="Arial" panose="020B0604020202020204" pitchFamily="34" charset="0"/>
                <a:cs typeface="Arial" panose="020B0604020202020204" pitchFamily="34" charset="0"/>
              </a:rPr>
              <a:t>41 souligne également la contribution des associations, organisations de la société civile locales, ainsi que des Comités de quartier ou de village (CQV), à la réalisation des objectifs des collectivités territoriales.</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3</a:t>
            </a:fld>
            <a:endParaRPr lang="fr-FR" dirty="0"/>
          </a:p>
        </p:txBody>
      </p:sp>
    </p:spTree>
    <p:extLst>
      <p:ext uri="{BB962C8B-B14F-4D97-AF65-F5344CB8AC3E}">
        <p14:creationId xmlns:p14="http://schemas.microsoft.com/office/powerpoint/2010/main" val="3861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4508" y="-221029"/>
            <a:ext cx="10515600" cy="1325563"/>
          </a:xfrm>
        </p:spPr>
        <p:txBody>
          <a:bodyPr>
            <a:normAutofit/>
          </a:bodyPr>
          <a:lstStyle/>
          <a:p>
            <a:r>
              <a:rPr lang="fr-CM" sz="2800" b="1" dirty="0" smtClean="0">
                <a:latin typeface="Arial" panose="020B0604020202020204" pitchFamily="34" charset="0"/>
                <a:cs typeface="Arial" panose="020B0604020202020204" pitchFamily="34" charset="0"/>
              </a:rPr>
              <a:t>INTRODUCTION</a:t>
            </a:r>
            <a:endParaRPr lang="fr-CM" sz="28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34462" y="1028455"/>
            <a:ext cx="11347939" cy="4351338"/>
          </a:xfrm>
        </p:spPr>
        <p:txBody>
          <a:bodyPr>
            <a:noAutofit/>
          </a:bodyPr>
          <a:lstStyle/>
          <a:p>
            <a:pPr marL="0" indent="0" algn="just">
              <a:lnSpc>
                <a:spcPct val="100000"/>
              </a:lnSpc>
              <a:buNone/>
            </a:pPr>
            <a:r>
              <a:rPr lang="fr-FR" dirty="0">
                <a:latin typeface="Arial" panose="020B0604020202020204" pitchFamily="34" charset="0"/>
                <a:cs typeface="Arial" panose="020B0604020202020204" pitchFamily="34" charset="0"/>
              </a:rPr>
              <a:t>Dans l’optique d’assurer l’opérationnalisation des comités de quartier ou de village, le MINDDEVEL a signé l’arrêté 00000147/A/MINDDEVEL du 19 juillet 2023 fixant les modalités de création, d’organisation et de fonctionnement des Comités de quartier ou de village dans le cadre de la participation citoyenne à l’action communale. </a:t>
            </a:r>
            <a:endParaRPr lang="fr-FR" dirty="0" smtClean="0">
              <a:latin typeface="Arial" panose="020B0604020202020204" pitchFamily="34" charset="0"/>
              <a:cs typeface="Arial" panose="020B0604020202020204" pitchFamily="34" charset="0"/>
            </a:endParaRPr>
          </a:p>
          <a:p>
            <a:pPr marL="0" indent="0" algn="just">
              <a:lnSpc>
                <a:spcPct val="100000"/>
              </a:lnSpc>
              <a:buNone/>
            </a:pPr>
            <a:r>
              <a:rPr lang="fr-FR" dirty="0" smtClean="0">
                <a:latin typeface="Arial" panose="020B0604020202020204" pitchFamily="34" charset="0"/>
                <a:cs typeface="Arial" panose="020B0604020202020204" pitchFamily="34" charset="0"/>
              </a:rPr>
              <a:t>L’article </a:t>
            </a:r>
            <a:r>
              <a:rPr lang="fr-FR" dirty="0">
                <a:latin typeface="Arial" panose="020B0604020202020204" pitchFamily="34" charset="0"/>
                <a:cs typeface="Arial" panose="020B0604020202020204" pitchFamily="34" charset="0"/>
              </a:rPr>
              <a:t>2.1 dudit arrêté précise que les comités de quartier ou de villages sont des cadres de concertation qui visent à favoriser la participation des populations à l’élaboration, à l’exécution et au suivi des programmes et projets communaux, ou à la surveillance, la gestion ou maintenance des ouvrages et équipements collectifs de base concernés</a:t>
            </a:r>
            <a:r>
              <a:rPr lang="fr-FR" dirty="0"/>
              <a:t>.</a:t>
            </a:r>
          </a:p>
          <a:p>
            <a:pPr marL="0" indent="0" algn="just">
              <a:lnSpc>
                <a:spcPct val="100000"/>
              </a:lnSpc>
              <a:buNone/>
            </a:pPr>
            <a:endParaRPr lang="fr-FR" sz="24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4</a:t>
            </a:fld>
            <a:endParaRPr lang="fr-FR" dirty="0"/>
          </a:p>
        </p:txBody>
      </p:sp>
    </p:spTree>
    <p:extLst>
      <p:ext uri="{BB962C8B-B14F-4D97-AF65-F5344CB8AC3E}">
        <p14:creationId xmlns:p14="http://schemas.microsoft.com/office/powerpoint/2010/main" val="29250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9131"/>
            <a:ext cx="10515600" cy="624255"/>
          </a:xfrm>
        </p:spPr>
        <p:txBody>
          <a:bodyPr>
            <a:normAutofit/>
          </a:bodyPr>
          <a:lstStyle/>
          <a:p>
            <a:r>
              <a:rPr lang="fr-CA" sz="2800" dirty="0" smtClean="0">
                <a:latin typeface="Arial" panose="020B0604020202020204" pitchFamily="34" charset="0"/>
                <a:cs typeface="Arial" panose="020B0604020202020204" pitchFamily="34" charset="0"/>
              </a:rPr>
              <a:t>I-LE CADRE JURIDIQUE DE LA PARTICIPATION CITOYENNE</a:t>
            </a:r>
            <a:endParaRPr lang="fr-CM" sz="2800" dirty="0">
              <a:latin typeface="Arial" panose="020B0604020202020204" pitchFamily="34" charset="0"/>
              <a:cs typeface="Arial" panose="020B0604020202020204" pitchFamily="34" charset="0"/>
            </a:endParaRPr>
          </a:p>
        </p:txBody>
      </p:sp>
      <p:pic>
        <p:nvPicPr>
          <p:cNvPr id="5" name="Espace réservé du contenu 4"/>
          <p:cNvPicPr>
            <a:picLocks noGrp="1" noChangeAspect="1"/>
          </p:cNvPicPr>
          <p:nvPr>
            <p:ph idx="1"/>
          </p:nvPr>
        </p:nvPicPr>
        <p:blipFill>
          <a:blip r:embed="rId2"/>
          <a:stretch>
            <a:fillRect/>
          </a:stretch>
        </p:blipFill>
        <p:spPr>
          <a:xfrm>
            <a:off x="517591" y="1212596"/>
            <a:ext cx="4941377" cy="4996180"/>
          </a:xfrm>
          <a:prstGeom prst="rect">
            <a:avLst/>
          </a:prstGeom>
        </p:spPr>
      </p:pic>
      <p:sp>
        <p:nvSpPr>
          <p:cNvPr id="4" name="Espace réservé du numéro de diapositive 3"/>
          <p:cNvSpPr>
            <a:spLocks noGrp="1"/>
          </p:cNvSpPr>
          <p:nvPr>
            <p:ph type="sldNum" sz="quarter" idx="12"/>
          </p:nvPr>
        </p:nvSpPr>
        <p:spPr/>
        <p:txBody>
          <a:bodyPr/>
          <a:lstStyle/>
          <a:p>
            <a:fld id="{B392D641-83A5-4B1D-AF2E-6F0D65B1107D}" type="slidenum">
              <a:rPr lang="fr-FR" smtClean="0"/>
              <a:t>5</a:t>
            </a:fld>
            <a:endParaRPr lang="fr-FR" dirty="0"/>
          </a:p>
        </p:txBody>
      </p:sp>
      <p:pic>
        <p:nvPicPr>
          <p:cNvPr id="6" name="Image 5"/>
          <p:cNvPicPr>
            <a:picLocks noChangeAspect="1"/>
          </p:cNvPicPr>
          <p:nvPr/>
        </p:nvPicPr>
        <p:blipFill>
          <a:blip r:embed="rId3"/>
          <a:stretch>
            <a:fillRect/>
          </a:stretch>
        </p:blipFill>
        <p:spPr>
          <a:xfrm>
            <a:off x="5888736" y="1042181"/>
            <a:ext cx="5669280" cy="5011147"/>
          </a:xfrm>
          <a:prstGeom prst="rect">
            <a:avLst/>
          </a:prstGeom>
        </p:spPr>
      </p:pic>
    </p:spTree>
    <p:extLst>
      <p:ext uri="{BB962C8B-B14F-4D97-AF65-F5344CB8AC3E}">
        <p14:creationId xmlns:p14="http://schemas.microsoft.com/office/powerpoint/2010/main" val="275871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92D641-83A5-4B1D-AF2E-6F0D65B1107D}" type="slidenum">
              <a:rPr lang="fr-FR" smtClean="0"/>
              <a:t>6</a:t>
            </a:fld>
            <a:endParaRPr lang="fr-FR" dirty="0"/>
          </a:p>
        </p:txBody>
      </p:sp>
      <p:sp>
        <p:nvSpPr>
          <p:cNvPr id="5" name="ZoneTexte 4">
            <a:extLst>
              <a:ext uri="{FF2B5EF4-FFF2-40B4-BE49-F238E27FC236}">
                <a16:creationId xmlns:a16="http://schemas.microsoft.com/office/drawing/2014/main" id="{4B37EE73-ED6E-70B0-A6CA-790877CA88C3}"/>
              </a:ext>
            </a:extLst>
          </p:cNvPr>
          <p:cNvSpPr txBox="1"/>
          <p:nvPr/>
        </p:nvSpPr>
        <p:spPr>
          <a:xfrm>
            <a:off x="101845" y="761343"/>
            <a:ext cx="11134972" cy="5632311"/>
          </a:xfrm>
          <a:prstGeom prst="rect">
            <a:avLst/>
          </a:prstGeom>
          <a:noFill/>
        </p:spPr>
        <p:txBody>
          <a:bodyPr wrap="square" rtlCol="0">
            <a:spAutoFit/>
          </a:bodyPr>
          <a:lstStyle/>
          <a:p>
            <a:pPr algn="just"/>
            <a:endParaRPr lang="fr-FR" sz="2400" b="1" u="sng" dirty="0"/>
          </a:p>
          <a:p>
            <a:pPr marL="342900" indent="-342900" algn="just">
              <a:buFont typeface="Wingdings" panose="05000000000000000000" pitchFamily="2" charset="2"/>
              <a:buChar char="Ø"/>
            </a:pPr>
            <a:r>
              <a:rPr lang="fr-FR" sz="2600" i="0" dirty="0">
                <a:effectLst/>
                <a:latin typeface="arial" panose="020B0604020202020204" pitchFamily="34" charset="0"/>
              </a:rPr>
              <a:t>Loi n° 90-53 du 19 décembre 1990 portant sur la liberté d'association</a:t>
            </a:r>
          </a:p>
          <a:p>
            <a:pPr algn="just"/>
            <a:endParaRPr lang="fr-FR" sz="1000" i="0" dirty="0">
              <a:effectLst/>
              <a:latin typeface="Arial" panose="020B0604020202020204" pitchFamily="34" charset="0"/>
              <a:cs typeface="Arial" panose="020B0604020202020204" pitchFamily="34" charset="0"/>
            </a:endParaRPr>
          </a:p>
          <a:p>
            <a:pPr algn="just"/>
            <a:endParaRPr lang="fr-FR" sz="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600" dirty="0">
                <a:latin typeface="Arial" panose="020B0604020202020204" pitchFamily="34" charset="0"/>
                <a:cs typeface="Arial" panose="020B0604020202020204" pitchFamily="34" charset="0"/>
              </a:rPr>
              <a:t>Code Général des Collectivités Territoriales </a:t>
            </a:r>
            <a:r>
              <a:rPr lang="fr-FR" sz="2600" dirty="0" smtClean="0">
                <a:latin typeface="Arial" panose="020B0604020202020204" pitchFamily="34" charset="0"/>
                <a:cs typeface="Arial" panose="020B0604020202020204" pitchFamily="34" charset="0"/>
              </a:rPr>
              <a:t>Décentralisées</a:t>
            </a:r>
          </a:p>
          <a:p>
            <a:pPr marL="457200" lvl="0" indent="-457200" algn="just">
              <a:buFont typeface="Wingdings" panose="05000000000000000000" pitchFamily="2" charset="2"/>
              <a:buChar char="v"/>
            </a:pPr>
            <a:r>
              <a:rPr lang="fr-FR" sz="2000" dirty="0">
                <a:solidFill>
                  <a:prstClr val="black"/>
                </a:solidFill>
                <a:latin typeface="Arial" panose="020B0604020202020204" pitchFamily="34" charset="0"/>
                <a:cs typeface="Arial" panose="020B0604020202020204" pitchFamily="34" charset="0"/>
              </a:rPr>
              <a:t>Article 40 du CGCTD: la PC est un mode d’expression qui implique que toute personne physique ou morale puisse formuler, à l’intention de l’exécutif communal ou régional, toutes propositions tendant à impulser le développement de la collectivité concernée ou à améliorer son fonctionnement .</a:t>
            </a:r>
          </a:p>
          <a:p>
            <a:pPr lvl="0" algn="just"/>
            <a:endParaRPr lang="fr-FR" sz="2000" dirty="0">
              <a:solidFill>
                <a:prstClr val="black"/>
              </a:solidFill>
              <a:latin typeface="Arial" panose="020B0604020202020204" pitchFamily="34" charset="0"/>
              <a:cs typeface="Arial" panose="020B0604020202020204" pitchFamily="34" charset="0"/>
            </a:endParaRPr>
          </a:p>
          <a:p>
            <a:pPr marL="457200" lvl="0" indent="-457200" algn="just">
              <a:buFont typeface="Wingdings" panose="05000000000000000000" pitchFamily="2" charset="2"/>
              <a:buChar char="v"/>
            </a:pPr>
            <a:r>
              <a:rPr lang="fr-FR" sz="2000" dirty="0">
                <a:solidFill>
                  <a:prstClr val="black"/>
                </a:solidFill>
                <a:latin typeface="Arial" panose="020B0604020202020204" pitchFamily="34" charset="0"/>
                <a:cs typeface="Arial" panose="020B0604020202020204" pitchFamily="34" charset="0"/>
              </a:rPr>
              <a:t>Elle est en effet la capacité pour les citoyens individuellement ou collectivement à faire valoir leurs points de vue dans l’élaboration des politiques publiques et dans les prises des décisions les concernant.</a:t>
            </a:r>
          </a:p>
          <a:p>
            <a:pPr lvl="0" algn="just"/>
            <a:endParaRPr lang="fr-FR" sz="2000" dirty="0">
              <a:solidFill>
                <a:prstClr val="black"/>
              </a:solidFill>
              <a:latin typeface="Arial" panose="020B0604020202020204" pitchFamily="34" charset="0"/>
              <a:cs typeface="Arial" panose="020B0604020202020204" pitchFamily="34" charset="0"/>
            </a:endParaRPr>
          </a:p>
          <a:p>
            <a:pPr marL="457200" lvl="0" indent="-457200" algn="just">
              <a:buFont typeface="Wingdings" panose="05000000000000000000" pitchFamily="2" charset="2"/>
              <a:buChar char="v"/>
            </a:pPr>
            <a:r>
              <a:rPr lang="fr-FR" sz="2000" dirty="0">
                <a:solidFill>
                  <a:prstClr val="black"/>
                </a:solidFill>
                <a:latin typeface="Arial" panose="020B0604020202020204" pitchFamily="34" charset="0"/>
                <a:cs typeface="Arial" panose="020B0604020202020204" pitchFamily="34" charset="0"/>
              </a:rPr>
              <a:t>Elle oblige que les représentants d’une ville, d’une région ou d’un état puissent associer les citoyens à la prise décision</a:t>
            </a:r>
            <a:r>
              <a:rPr lang="fr-FR" sz="2000" dirty="0" smtClean="0">
                <a:solidFill>
                  <a:prstClr val="black"/>
                </a:solidFill>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algn="just"/>
            <a:endParaRPr lang="fr-FR" sz="2000" dirty="0">
              <a:latin typeface="Arial" panose="020B0604020202020204" pitchFamily="34" charset="0"/>
              <a:cs typeface="Arial" panose="020B0604020202020204" pitchFamily="34" charset="0"/>
            </a:endParaRPr>
          </a:p>
          <a:p>
            <a:pPr algn="just"/>
            <a:endParaRPr lang="fr-FR"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7176BF-45C4-FB36-E4A5-B708E729B96B}"/>
              </a:ext>
            </a:extLst>
          </p:cNvPr>
          <p:cNvSpPr/>
          <p:nvPr/>
        </p:nvSpPr>
        <p:spPr>
          <a:xfrm>
            <a:off x="1844094" y="103896"/>
            <a:ext cx="7831759" cy="461665"/>
          </a:xfrm>
          <a:prstGeom prst="rect">
            <a:avLst/>
          </a:prstGeom>
        </p:spPr>
        <p:txBody>
          <a:bodyPr wrap="none">
            <a:spAutoFit/>
          </a:bodyPr>
          <a:lstStyle/>
          <a:p>
            <a:r>
              <a:rPr lang="fr-FR" sz="2400" b="1" dirty="0">
                <a:latin typeface="Trebuchet MS" panose="020B0603020202020204" pitchFamily="34" charset="0"/>
              </a:rPr>
              <a:t>I. CADRE JURIDIQUE DE LA PARTICIPATION CITOYENNE</a:t>
            </a:r>
          </a:p>
        </p:txBody>
      </p:sp>
    </p:spTree>
    <p:extLst>
      <p:ext uri="{BB962C8B-B14F-4D97-AF65-F5344CB8AC3E}">
        <p14:creationId xmlns:p14="http://schemas.microsoft.com/office/powerpoint/2010/main" val="3113544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92D641-83A5-4B1D-AF2E-6F0D65B1107D}" type="slidenum">
              <a:rPr lang="fr-FR" smtClean="0"/>
              <a:t>7</a:t>
            </a:fld>
            <a:endParaRPr lang="fr-FR" dirty="0"/>
          </a:p>
        </p:txBody>
      </p:sp>
      <p:sp>
        <p:nvSpPr>
          <p:cNvPr id="5" name="ZoneTexte 4">
            <a:extLst>
              <a:ext uri="{FF2B5EF4-FFF2-40B4-BE49-F238E27FC236}">
                <a16:creationId xmlns:a16="http://schemas.microsoft.com/office/drawing/2014/main" id="{D778C63F-01AF-E827-F8AE-40138D86BC1A}"/>
              </a:ext>
            </a:extLst>
          </p:cNvPr>
          <p:cNvSpPr txBox="1"/>
          <p:nvPr/>
        </p:nvSpPr>
        <p:spPr>
          <a:xfrm>
            <a:off x="338979" y="1157878"/>
            <a:ext cx="11134972" cy="4801314"/>
          </a:xfrm>
          <a:prstGeom prst="rect">
            <a:avLst/>
          </a:prstGeom>
          <a:noFill/>
        </p:spPr>
        <p:txBody>
          <a:bodyPr wrap="square" rtlCol="0">
            <a:spAutoFit/>
          </a:bodyPr>
          <a:lstStyle/>
          <a:p>
            <a:pPr algn="just"/>
            <a:endParaRPr lang="fr-FR" sz="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600" dirty="0">
                <a:latin typeface="Arial" panose="020B0604020202020204" pitchFamily="34" charset="0"/>
                <a:cs typeface="Arial" panose="020B0604020202020204" pitchFamily="34" charset="0"/>
              </a:rPr>
              <a:t>Arrêté conjoint </a:t>
            </a:r>
            <a:r>
              <a:rPr lang="fr-FR" sz="2600" dirty="0" smtClean="0">
                <a:latin typeface="Arial" panose="020B0604020202020204" pitchFamily="34" charset="0"/>
                <a:cs typeface="Arial" panose="020B0604020202020204" pitchFamily="34" charset="0"/>
              </a:rPr>
              <a:t> N°0000076/</a:t>
            </a:r>
            <a:r>
              <a:rPr lang="fr-FR" sz="2600" dirty="0" err="1" smtClean="0">
                <a:latin typeface="Arial" panose="020B0604020202020204" pitchFamily="34" charset="0"/>
                <a:cs typeface="Arial" panose="020B0604020202020204" pitchFamily="34" charset="0"/>
              </a:rPr>
              <a:t>Minatd</a:t>
            </a:r>
            <a:r>
              <a:rPr lang="fr-FR" sz="2600" dirty="0" smtClean="0">
                <a:latin typeface="Arial" panose="020B0604020202020204" pitchFamily="34" charset="0"/>
                <a:cs typeface="Arial" panose="020B0604020202020204" pitchFamily="34" charset="0"/>
              </a:rPr>
              <a:t>/</a:t>
            </a:r>
            <a:r>
              <a:rPr lang="fr-FR" sz="2600" dirty="0" err="1" smtClean="0">
                <a:latin typeface="Arial" panose="020B0604020202020204" pitchFamily="34" charset="0"/>
                <a:cs typeface="Arial" panose="020B0604020202020204" pitchFamily="34" charset="0"/>
              </a:rPr>
              <a:t>Minfi</a:t>
            </a:r>
            <a:r>
              <a:rPr lang="fr-FR" sz="2600" dirty="0" smtClean="0">
                <a:latin typeface="Arial" panose="020B0604020202020204" pitchFamily="34" charset="0"/>
                <a:cs typeface="Arial" panose="020B0604020202020204" pitchFamily="34" charset="0"/>
              </a:rPr>
              <a:t>/</a:t>
            </a:r>
            <a:r>
              <a:rPr lang="fr-FR" sz="2600" dirty="0" err="1" smtClean="0">
                <a:latin typeface="Arial" panose="020B0604020202020204" pitchFamily="34" charset="0"/>
                <a:cs typeface="Arial" panose="020B0604020202020204" pitchFamily="34" charset="0"/>
              </a:rPr>
              <a:t>Minfof</a:t>
            </a:r>
            <a:r>
              <a:rPr lang="fr-FR" sz="2600" dirty="0" smtClean="0">
                <a:latin typeface="Arial" panose="020B0604020202020204" pitchFamily="34" charset="0"/>
                <a:cs typeface="Arial" panose="020B0604020202020204" pitchFamily="34" charset="0"/>
              </a:rPr>
              <a:t> </a:t>
            </a:r>
            <a:r>
              <a:rPr lang="fr-FR" sz="2600" dirty="0">
                <a:latin typeface="Arial" panose="020B0604020202020204" pitchFamily="34" charset="0"/>
                <a:cs typeface="Arial" panose="020B0604020202020204" pitchFamily="34" charset="0"/>
              </a:rPr>
              <a:t>du 26 juin 2012</a:t>
            </a:r>
            <a:r>
              <a:rPr lang="fr-FR" sz="2800" dirty="0">
                <a:solidFill>
                  <a:srgbClr val="202124"/>
                </a:solidFill>
                <a:latin typeface="Google Sans"/>
              </a:rPr>
              <a:t> Fixant les modalités de planification, d'emploi, et de suivi de la gestion des revenus provenant de l'exploitation des ressources forestières et fauniques, destinés aux communes et aux communautés villageoises riveraines</a:t>
            </a:r>
          </a:p>
          <a:p>
            <a:pPr algn="just"/>
            <a:endParaRPr lang="fr-FR" sz="1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800" b="0" i="0" dirty="0">
                <a:solidFill>
                  <a:srgbClr val="202124"/>
                </a:solidFill>
                <a:effectLst/>
                <a:latin typeface="Google Sans"/>
              </a:rPr>
              <a:t>Lettre circulaire conjointe </a:t>
            </a:r>
            <a:r>
              <a:rPr lang="fr-FR" sz="2800" b="0" i="0" dirty="0" smtClean="0">
                <a:solidFill>
                  <a:srgbClr val="202124"/>
                </a:solidFill>
                <a:effectLst/>
                <a:latin typeface="Google Sans"/>
              </a:rPr>
              <a:t>N°001/MINEPAT/MINATD </a:t>
            </a:r>
            <a:r>
              <a:rPr lang="fr-FR" sz="2800" b="0" i="0" dirty="0">
                <a:solidFill>
                  <a:srgbClr val="202124"/>
                </a:solidFill>
                <a:effectLst/>
                <a:latin typeface="Google Sans"/>
              </a:rPr>
              <a:t>du 10 janvier 2017 </a:t>
            </a:r>
            <a:r>
              <a:rPr lang="fr-FR" sz="2800" b="0" i="0" dirty="0">
                <a:solidFill>
                  <a:srgbClr val="040C28"/>
                </a:solidFill>
                <a:effectLst/>
                <a:latin typeface="Google Sans"/>
              </a:rPr>
              <a:t>relative au renforcement des mécanismes de Suivi et de Contrôle de l'exécution du </a:t>
            </a:r>
            <a:r>
              <a:rPr lang="fr-FR" sz="2800" b="0" i="0" dirty="0" smtClean="0">
                <a:solidFill>
                  <a:srgbClr val="040C28"/>
                </a:solidFill>
                <a:effectLst/>
                <a:latin typeface="Google Sans"/>
              </a:rPr>
              <a:t>BIP (</a:t>
            </a:r>
            <a:r>
              <a:rPr lang="fr-FR" sz="2600" dirty="0" smtClean="0">
                <a:latin typeface="Arial" panose="020B0604020202020204" pitchFamily="34" charset="0"/>
                <a:cs typeface="Arial" panose="020B0604020202020204" pitchFamily="34" charset="0"/>
              </a:rPr>
              <a:t>mise </a:t>
            </a:r>
            <a:r>
              <a:rPr lang="fr-FR" sz="2600" dirty="0">
                <a:latin typeface="Arial" panose="020B0604020202020204" pitchFamily="34" charset="0"/>
                <a:cs typeface="Arial" panose="020B0604020202020204" pitchFamily="34" charset="0"/>
              </a:rPr>
              <a:t>en place les cadres multi-acteurs auprès des </a:t>
            </a:r>
            <a:r>
              <a:rPr lang="fr-FR" sz="2600" dirty="0" smtClean="0">
                <a:latin typeface="Arial" panose="020B0604020202020204" pitchFamily="34" charset="0"/>
                <a:cs typeface="Arial" panose="020B0604020202020204" pitchFamily="34" charset="0"/>
              </a:rPr>
              <a:t>préfets)</a:t>
            </a:r>
            <a:endParaRPr lang="fr-FR" sz="2600" dirty="0">
              <a:latin typeface="Arial" panose="020B0604020202020204" pitchFamily="34" charset="0"/>
              <a:cs typeface="Arial" panose="020B0604020202020204" pitchFamily="34" charset="0"/>
            </a:endParaRPr>
          </a:p>
          <a:p>
            <a:pPr algn="just"/>
            <a:endParaRPr lang="fr-FR" sz="600" dirty="0">
              <a:latin typeface="Arial" panose="020B0604020202020204" pitchFamily="34" charset="0"/>
              <a:cs typeface="Arial" panose="020B0604020202020204" pitchFamily="34" charset="0"/>
            </a:endParaRPr>
          </a:p>
          <a:p>
            <a:pPr algn="just"/>
            <a:endParaRPr lang="fr-FR" sz="600" dirty="0">
              <a:latin typeface="Arial" panose="020B0604020202020204" pitchFamily="34" charset="0"/>
              <a:cs typeface="Arial" panose="020B0604020202020204" pitchFamily="34" charset="0"/>
            </a:endParaRPr>
          </a:p>
          <a:p>
            <a:pPr algn="just"/>
            <a:endParaRPr lang="fr-FR"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8215D5D-5F21-D5FA-D0CA-F4302712BD09}"/>
              </a:ext>
            </a:extLst>
          </p:cNvPr>
          <p:cNvSpPr/>
          <p:nvPr/>
        </p:nvSpPr>
        <p:spPr>
          <a:xfrm>
            <a:off x="1361016" y="243395"/>
            <a:ext cx="7753148" cy="461665"/>
          </a:xfrm>
          <a:prstGeom prst="rect">
            <a:avLst/>
          </a:prstGeom>
        </p:spPr>
        <p:txBody>
          <a:bodyPr wrap="none">
            <a:spAutoFit/>
          </a:bodyPr>
          <a:lstStyle/>
          <a:p>
            <a:pPr defTabSz="457200"/>
            <a:r>
              <a:rPr lang="fr-FR" sz="2400" b="1" dirty="0">
                <a:solidFill>
                  <a:prstClr val="black"/>
                </a:solidFill>
                <a:latin typeface="Corbel" panose="020B0503020204020204"/>
              </a:rPr>
              <a:t>I. CADRE JURIDIQUE DE LA PARTICIPATION CITOYENNE</a:t>
            </a:r>
          </a:p>
        </p:txBody>
      </p:sp>
    </p:spTree>
    <p:extLst>
      <p:ext uri="{BB962C8B-B14F-4D97-AF65-F5344CB8AC3E}">
        <p14:creationId xmlns:p14="http://schemas.microsoft.com/office/powerpoint/2010/main" val="281564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92D641-83A5-4B1D-AF2E-6F0D65B1107D}" type="slidenum">
              <a:rPr lang="fr-FR" smtClean="0"/>
              <a:t>8</a:t>
            </a:fld>
            <a:endParaRPr lang="fr-FR" dirty="0"/>
          </a:p>
        </p:txBody>
      </p:sp>
      <p:sp>
        <p:nvSpPr>
          <p:cNvPr id="5" name="Rectangle 4">
            <a:extLst>
              <a:ext uri="{FF2B5EF4-FFF2-40B4-BE49-F238E27FC236}">
                <a16:creationId xmlns:a16="http://schemas.microsoft.com/office/drawing/2014/main" id="{17E0BE18-4F9A-5D99-72DA-9FF68142A7B2}"/>
              </a:ext>
            </a:extLst>
          </p:cNvPr>
          <p:cNvSpPr/>
          <p:nvPr/>
        </p:nvSpPr>
        <p:spPr>
          <a:xfrm>
            <a:off x="247688" y="1005410"/>
            <a:ext cx="11781180" cy="6401753"/>
          </a:xfrm>
          <a:prstGeom prst="rect">
            <a:avLst/>
          </a:prstGeom>
        </p:spPr>
        <p:txBody>
          <a:bodyPr wrap="square">
            <a:spAutoFit/>
          </a:bodyPr>
          <a:lstStyle/>
          <a:p>
            <a:pPr lvl="0" algn="just"/>
            <a:endParaRPr lang="fr-FR" sz="600" dirty="0">
              <a:solidFill>
                <a:prstClr val="black"/>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fr-FR" sz="2600" dirty="0">
                <a:solidFill>
                  <a:prstClr val="black"/>
                </a:solidFill>
                <a:latin typeface="Arial" panose="020B0604020202020204" pitchFamily="34" charset="0"/>
                <a:cs typeface="Arial" panose="020B0604020202020204" pitchFamily="34" charset="0"/>
              </a:rPr>
              <a:t>Décret </a:t>
            </a:r>
            <a:r>
              <a:rPr lang="fr-FR" sz="2800" dirty="0">
                <a:solidFill>
                  <a:srgbClr val="202124"/>
                </a:solidFill>
                <a:latin typeface="Google Sans"/>
              </a:rPr>
              <a:t>N° 77/89 du 24 Mars 1977 </a:t>
            </a:r>
            <a:r>
              <a:rPr lang="fr-FR" sz="2800" dirty="0">
                <a:solidFill>
                  <a:srgbClr val="040C28"/>
                </a:solidFill>
                <a:latin typeface="Google Sans"/>
              </a:rPr>
              <a:t>portant création des comités de développement</a:t>
            </a:r>
            <a:r>
              <a:rPr lang="fr-FR" sz="2800" dirty="0">
                <a:solidFill>
                  <a:srgbClr val="202124"/>
                </a:solidFill>
                <a:latin typeface="Google Sans"/>
              </a:rPr>
              <a:t> </a:t>
            </a:r>
            <a:r>
              <a:rPr lang="fr-FR" sz="1600" dirty="0">
                <a:solidFill>
                  <a:srgbClr val="202124"/>
                </a:solidFill>
                <a:latin typeface="Google Sans"/>
              </a:rPr>
              <a:t>(favoriser l’essor communautaire en permettant aux communautés de participer activement aux initiatives de développement local)</a:t>
            </a:r>
            <a:endParaRPr lang="fr-FR" sz="2800" dirty="0">
              <a:solidFill>
                <a:srgbClr val="202124"/>
              </a:solidFill>
              <a:latin typeface="Google Sans"/>
            </a:endParaRPr>
          </a:p>
          <a:p>
            <a:pPr lvl="0" algn="just"/>
            <a:endParaRPr lang="fr-FR" sz="1000" dirty="0">
              <a:solidFill>
                <a:srgbClr val="202124"/>
              </a:solidFill>
              <a:latin typeface="Google Sans"/>
            </a:endParaRPr>
          </a:p>
          <a:p>
            <a:pPr marL="342900" lvl="0" indent="-342900" algn="just">
              <a:buFont typeface="Wingdings" panose="05000000000000000000" pitchFamily="2" charset="2"/>
              <a:buChar char="Ø"/>
            </a:pPr>
            <a:r>
              <a:rPr lang="fr-FR" sz="2600" dirty="0">
                <a:solidFill>
                  <a:prstClr val="black"/>
                </a:solidFill>
                <a:latin typeface="Arial" panose="020B0604020202020204" pitchFamily="34" charset="0"/>
                <a:cs typeface="Arial" panose="020B0604020202020204" pitchFamily="34" charset="0"/>
              </a:rPr>
              <a:t>Décret n°2012/7987/PM du 13 septembre 2012 portant création, organisation et fonctionnement des Comités de Suivi de l’Exécution Physico-financière de l’investissement Public </a:t>
            </a:r>
            <a:r>
              <a:rPr lang="fr-FR" i="1" dirty="0">
                <a:solidFill>
                  <a:prstClr val="black"/>
                </a:solidFill>
                <a:latin typeface="Arial" panose="020B0604020202020204" pitchFamily="34" charset="0"/>
                <a:cs typeface="Arial" panose="020B0604020202020204" pitchFamily="34" charset="0"/>
              </a:rPr>
              <a:t>(pour le suivi participatif de l’exécution du BIP)</a:t>
            </a:r>
          </a:p>
          <a:p>
            <a:pPr lvl="0" algn="just"/>
            <a:endParaRPr lang="fr-FR" sz="1000" dirty="0">
              <a:solidFill>
                <a:prstClr val="black"/>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fr-FR" sz="2600" dirty="0">
                <a:solidFill>
                  <a:prstClr val="black"/>
                </a:solidFill>
                <a:latin typeface="Arial" panose="020B0604020202020204" pitchFamily="34" charset="0"/>
                <a:cs typeface="Arial" panose="020B0604020202020204" pitchFamily="34" charset="0"/>
              </a:rPr>
              <a:t>Décret n°2013/298 du 09 septembre 2013 portant création, organisation et fonctionnement du Comité de Contrôle de l'effectivité des investissements.</a:t>
            </a:r>
          </a:p>
          <a:p>
            <a:pPr lvl="0" algn="just"/>
            <a:endParaRPr lang="fr-FR" sz="600" dirty="0">
              <a:solidFill>
                <a:prstClr val="black"/>
              </a:solidFill>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r>
              <a:rPr lang="fr-FR" sz="2800" dirty="0" smtClean="0">
                <a:latin typeface="Arial" panose="020B0604020202020204" pitchFamily="34" charset="0"/>
                <a:cs typeface="Arial" panose="020B0604020202020204" pitchFamily="34" charset="0"/>
              </a:rPr>
              <a:t>Arrêté </a:t>
            </a:r>
            <a:r>
              <a:rPr lang="fr-FR" sz="2800" dirty="0">
                <a:latin typeface="Arial" panose="020B0604020202020204" pitchFamily="34" charset="0"/>
                <a:cs typeface="Arial" panose="020B0604020202020204" pitchFamily="34" charset="0"/>
              </a:rPr>
              <a:t>N°00000147/A/MINDDEVEL du 19 juillet 2023 portant création, organisation et fonctionnement des comités de quartier ou de village.</a:t>
            </a:r>
          </a:p>
          <a:p>
            <a:pPr algn="just"/>
            <a:endParaRPr lang="fr-FR" sz="28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v"/>
            </a:pPr>
            <a:endParaRPr lang="fr-FR" sz="2800" dirty="0" smtClean="0">
              <a:latin typeface="Arial" panose="020B0604020202020204" pitchFamily="34" charset="0"/>
              <a:cs typeface="Arial" panose="020B0604020202020204" pitchFamily="34" charset="0"/>
            </a:endParaRPr>
          </a:p>
          <a:p>
            <a:pPr algn="just"/>
            <a:endParaRPr lang="fr-FR"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v"/>
            </a:pPr>
            <a:endParaRPr lang="fr-FR" sz="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A957BEB-600B-8C2A-C225-BEB1A74F4A1B}"/>
              </a:ext>
            </a:extLst>
          </p:cNvPr>
          <p:cNvSpPr/>
          <p:nvPr/>
        </p:nvSpPr>
        <p:spPr>
          <a:xfrm>
            <a:off x="1390801" y="183287"/>
            <a:ext cx="10801199" cy="553998"/>
          </a:xfrm>
          <a:prstGeom prst="rect">
            <a:avLst/>
          </a:prstGeom>
        </p:spPr>
        <p:txBody>
          <a:bodyPr wrap="square">
            <a:spAutoFit/>
          </a:bodyPr>
          <a:lstStyle/>
          <a:p>
            <a:r>
              <a:rPr lang="fr-FR" sz="3000" b="1" dirty="0" smtClean="0">
                <a:latin typeface="Arial" panose="020B0604020202020204" pitchFamily="34" charset="0"/>
                <a:cs typeface="Arial" panose="020B0604020202020204" pitchFamily="34" charset="0"/>
              </a:rPr>
              <a:t>I. Cadre juridique de la participation citoyenne</a:t>
            </a:r>
            <a:endParaRPr lang="fr-FR"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99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2500" y="175845"/>
            <a:ext cx="10515600" cy="633047"/>
          </a:xfrm>
        </p:spPr>
        <p:txBody>
          <a:bodyPr>
            <a:normAutofit/>
          </a:bodyPr>
          <a:lstStyle/>
          <a:p>
            <a:r>
              <a:rPr lang="fr-FR" sz="2200" b="1" dirty="0">
                <a:solidFill>
                  <a:prstClr val="black"/>
                </a:solidFill>
                <a:latin typeface="Arial" panose="020B0604020202020204" pitchFamily="34" charset="0"/>
                <a:cs typeface="Arial" panose="020B0604020202020204" pitchFamily="34" charset="0"/>
              </a:rPr>
              <a:t>1. </a:t>
            </a:r>
            <a:r>
              <a:rPr lang="fr-FR" sz="2200" b="1" dirty="0" smtClean="0">
                <a:solidFill>
                  <a:prstClr val="black"/>
                </a:solidFill>
                <a:latin typeface="Arial" panose="020B0604020202020204" pitchFamily="34" charset="0"/>
                <a:cs typeface="Arial" panose="020B0604020202020204" pitchFamily="34" charset="0"/>
              </a:rPr>
              <a:t>Organisation et fonctionnement  </a:t>
            </a:r>
            <a:r>
              <a:rPr lang="fr-FR" sz="2200" b="1" dirty="0">
                <a:solidFill>
                  <a:prstClr val="black"/>
                </a:solidFill>
                <a:latin typeface="Arial" panose="020B0604020202020204" pitchFamily="34" charset="0"/>
                <a:cs typeface="Arial" panose="020B0604020202020204" pitchFamily="34" charset="0"/>
              </a:rPr>
              <a:t>du </a:t>
            </a:r>
            <a:r>
              <a:rPr lang="fr-FR" sz="2200" b="1" dirty="0" smtClean="0">
                <a:solidFill>
                  <a:prstClr val="black"/>
                </a:solidFill>
                <a:latin typeface="Arial" panose="020B0604020202020204" pitchFamily="34" charset="0"/>
                <a:cs typeface="Arial" panose="020B0604020202020204" pitchFamily="34" charset="0"/>
              </a:rPr>
              <a:t>comité </a:t>
            </a:r>
            <a:r>
              <a:rPr lang="fr-FR" sz="2200" b="1" dirty="0">
                <a:solidFill>
                  <a:prstClr val="black"/>
                </a:solidFill>
                <a:latin typeface="Arial" panose="020B0604020202020204" pitchFamily="34" charset="0"/>
                <a:cs typeface="Arial" panose="020B0604020202020204" pitchFamily="34" charset="0"/>
              </a:rPr>
              <a:t>de quartier ou de village</a:t>
            </a:r>
            <a:endParaRPr lang="fr-CM" dirty="0"/>
          </a:p>
        </p:txBody>
      </p:sp>
      <p:pic>
        <p:nvPicPr>
          <p:cNvPr id="5" name="Espace réservé du contenu 4"/>
          <p:cNvPicPr>
            <a:picLocks noGrp="1" noChangeAspect="1"/>
          </p:cNvPicPr>
          <p:nvPr>
            <p:ph idx="1"/>
          </p:nvPr>
        </p:nvPicPr>
        <p:blipFill>
          <a:blip r:embed="rId2"/>
          <a:stretch>
            <a:fillRect/>
          </a:stretch>
        </p:blipFill>
        <p:spPr>
          <a:xfrm>
            <a:off x="351693" y="1441938"/>
            <a:ext cx="10515599" cy="4761346"/>
          </a:xfrm>
          <a:prstGeom prst="rect">
            <a:avLst/>
          </a:prstGeom>
        </p:spPr>
      </p:pic>
      <p:sp>
        <p:nvSpPr>
          <p:cNvPr id="4" name="Espace réservé du numéro de diapositive 3"/>
          <p:cNvSpPr>
            <a:spLocks noGrp="1"/>
          </p:cNvSpPr>
          <p:nvPr>
            <p:ph type="sldNum" sz="quarter" idx="12"/>
          </p:nvPr>
        </p:nvSpPr>
        <p:spPr/>
        <p:txBody>
          <a:bodyPr/>
          <a:lstStyle/>
          <a:p>
            <a:fld id="{B392D641-83A5-4B1D-AF2E-6F0D65B1107D}" type="slidenum">
              <a:rPr lang="fr-FR" smtClean="0"/>
              <a:t>9</a:t>
            </a:fld>
            <a:endParaRPr lang="fr-FR" dirty="0"/>
          </a:p>
        </p:txBody>
      </p:sp>
      <p:pic>
        <p:nvPicPr>
          <p:cNvPr id="6" name="Image 5"/>
          <p:cNvPicPr>
            <a:picLocks noChangeAspect="1"/>
          </p:cNvPicPr>
          <p:nvPr/>
        </p:nvPicPr>
        <p:blipFill>
          <a:blip r:embed="rId3"/>
          <a:stretch>
            <a:fillRect/>
          </a:stretch>
        </p:blipFill>
        <p:spPr>
          <a:xfrm>
            <a:off x="1797520" y="1511056"/>
            <a:ext cx="2231329" cy="1198196"/>
          </a:xfrm>
          <a:prstGeom prst="rect">
            <a:avLst/>
          </a:prstGeom>
        </p:spPr>
      </p:pic>
      <p:pic>
        <p:nvPicPr>
          <p:cNvPr id="7" name="Image 6"/>
          <p:cNvPicPr>
            <a:picLocks noChangeAspect="1"/>
          </p:cNvPicPr>
          <p:nvPr/>
        </p:nvPicPr>
        <p:blipFill>
          <a:blip r:embed="rId4"/>
          <a:stretch>
            <a:fillRect/>
          </a:stretch>
        </p:blipFill>
        <p:spPr>
          <a:xfrm>
            <a:off x="7900752" y="1441937"/>
            <a:ext cx="3072650" cy="668217"/>
          </a:xfrm>
          <a:prstGeom prst="rect">
            <a:avLst/>
          </a:prstGeom>
        </p:spPr>
      </p:pic>
    </p:spTree>
    <p:extLst>
      <p:ext uri="{BB962C8B-B14F-4D97-AF65-F5344CB8AC3E}">
        <p14:creationId xmlns:p14="http://schemas.microsoft.com/office/powerpoint/2010/main" val="24616196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1456</Words>
  <Application>Microsoft Office PowerPoint</Application>
  <PresentationFormat>Grand écran</PresentationFormat>
  <Paragraphs>149</Paragraphs>
  <Slides>22</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22</vt:i4>
      </vt:variant>
    </vt:vector>
  </HeadingPairs>
  <TitlesOfParts>
    <vt:vector size="37" baseType="lpstr">
      <vt:lpstr>Aptos</vt:lpstr>
      <vt:lpstr>Arial</vt:lpstr>
      <vt:lpstr>Arial</vt:lpstr>
      <vt:lpstr>Arial Narrow</vt:lpstr>
      <vt:lpstr>Arial Unicode MS</vt:lpstr>
      <vt:lpstr>Calibri</vt:lpstr>
      <vt:lpstr>Calibri Light</vt:lpstr>
      <vt:lpstr>Corbel</vt:lpstr>
      <vt:lpstr>Google Sans</vt:lpstr>
      <vt:lpstr>Perpetua</vt:lpstr>
      <vt:lpstr>Times New Roman</vt:lpstr>
      <vt:lpstr>Trebuchet MS</vt:lpstr>
      <vt:lpstr>Tw Cen MT</vt:lpstr>
      <vt:lpstr>Wingdings</vt:lpstr>
      <vt:lpstr>Thème Office</vt:lpstr>
      <vt:lpstr>Présentation PowerPoint</vt:lpstr>
      <vt:lpstr>PLAN DE PRESENTATION</vt:lpstr>
      <vt:lpstr>INTRODUCTION</vt:lpstr>
      <vt:lpstr>INTRODUCTION</vt:lpstr>
      <vt:lpstr>I-LE CADRE JURIDIQUE DE LA PARTICIPATION CITOYENNE</vt:lpstr>
      <vt:lpstr>Présentation PowerPoint</vt:lpstr>
      <vt:lpstr>Présentation PowerPoint</vt:lpstr>
      <vt:lpstr>Présentation PowerPoint</vt:lpstr>
      <vt:lpstr>1. Organisation et fonctionnement  du comité de quartier ou de village</vt:lpstr>
      <vt:lpstr>1. Organisation et fonctionnement  du comité de quartier ou de village</vt:lpstr>
      <vt:lpstr>Présentation PowerPoint</vt:lpstr>
      <vt:lpstr>  II. Les Comités de quartier ou de village: cadre par excellence d’expression des communautés  </vt:lpstr>
      <vt:lpstr>II. Comité de quartier ou de village comme cadre d’expression des communautés</vt:lpstr>
      <vt:lpstr>II. Comité de quartier ou de village comme cadre d’expression des communautés</vt:lpstr>
      <vt:lpstr>3. Attributions du comité de quartier ou de village</vt:lpstr>
      <vt:lpstr>Présentation PowerPoint</vt:lpstr>
      <vt:lpstr>Présentation PowerPoint</vt:lpstr>
      <vt:lpstr>Présentation PowerPoint</vt:lpstr>
      <vt:lpstr>Présentation PowerPoint</vt:lpstr>
      <vt:lpstr>IV. Défis de l’opérationnalisation des comité de quartier ou de village</vt:lpstr>
      <vt:lpstr>IV. Défis de l’opérationnalisation des comité de quartier ou de village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dc:creator>
  <cp:lastModifiedBy>AUTRES</cp:lastModifiedBy>
  <cp:revision>226</cp:revision>
  <dcterms:created xsi:type="dcterms:W3CDTF">2023-05-14T19:22:08Z</dcterms:created>
  <dcterms:modified xsi:type="dcterms:W3CDTF">2025-11-28T10:58:04Z</dcterms:modified>
</cp:coreProperties>
</file>