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8" r:id="rId3"/>
    <p:sldId id="329" r:id="rId4"/>
    <p:sldId id="330" r:id="rId5"/>
    <p:sldId id="331" r:id="rId6"/>
    <p:sldId id="332" r:id="rId7"/>
    <p:sldId id="333" r:id="rId8"/>
    <p:sldId id="327" r:id="rId9"/>
    <p:sldId id="335" r:id="rId10"/>
    <p:sldId id="334" r:id="rId11"/>
    <p:sldId id="264" r:id="rId12"/>
  </p:sldIdLst>
  <p:sldSz cx="12192000" cy="6858000"/>
  <p:notesSz cx="6797675" cy="99250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7A"/>
    <a:srgbClr val="FECEED"/>
    <a:srgbClr val="CEFCFC"/>
    <a:srgbClr val="F9D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DF6E6-2499-4A03-925E-15212986AC5E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6B295-E8C9-4CF1-97CB-B5A6F68A6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585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74DC0-1F02-4245-AB3F-98EE4481C4C5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16EA5-5B93-4BF3-BA26-179F7E7C5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19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29FD-72A9-44FE-BEA1-2EC682977432}" type="datetime1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D641-83A5-4B1D-AF2E-6F0D65B1107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277394" cy="1371599"/>
          </a:xfrm>
          <a:prstGeom prst="rect">
            <a:avLst/>
          </a:prstGeom>
          <a:solidFill>
            <a:srgbClr val="00B050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fr-FR" sz="14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REPUBLIQUE DU CAMEROUN</a:t>
            </a:r>
          </a:p>
          <a:p>
            <a:pPr algn="ctr" defTabSz="914400">
              <a:defRPr/>
            </a:pPr>
            <a:r>
              <a:rPr lang="fr-FR" sz="2000" b="1" kern="0" dirty="0">
                <a:solidFill>
                  <a:schemeClr val="bg1"/>
                </a:solidFill>
                <a:latin typeface="Tw Cen MT" panose="020B0602020104020603"/>
              </a:rPr>
              <a:t>MINISTERE DE </a:t>
            </a:r>
            <a:r>
              <a:rPr lang="fr-FR" sz="2000" b="1" kern="0" dirty="0" smtClean="0">
                <a:solidFill>
                  <a:schemeClr val="bg1"/>
                </a:solidFill>
                <a:latin typeface="Tw Cen MT" panose="020B0602020104020603"/>
              </a:rPr>
              <a:t>LA </a:t>
            </a:r>
            <a:r>
              <a:rPr lang="fr-FR" sz="2000" b="1" kern="0" dirty="0">
                <a:solidFill>
                  <a:schemeClr val="bg1"/>
                </a:solidFill>
                <a:latin typeface="Tw Cen MT" panose="020B0602020104020603"/>
              </a:rPr>
              <a:t>DECENTRALISATION </a:t>
            </a:r>
          </a:p>
          <a:p>
            <a:pPr algn="ctr" defTabSz="914400">
              <a:defRPr/>
            </a:pPr>
            <a:r>
              <a:rPr lang="fr-FR" sz="2000" b="1" kern="0" dirty="0">
                <a:solidFill>
                  <a:schemeClr val="bg1"/>
                </a:solidFill>
                <a:latin typeface="Tw Cen MT" panose="020B0602020104020603"/>
              </a:rPr>
              <a:t>ET DU DEVELOPPEMENT LOCAL</a:t>
            </a:r>
            <a:endParaRPr lang="en-US" sz="2000" b="1" kern="0" dirty="0">
              <a:solidFill>
                <a:schemeClr val="bg1"/>
              </a:solidFill>
              <a:latin typeface="Tw Cen MT" panose="020B0602020104020603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914607" y="0"/>
            <a:ext cx="5277393" cy="1371599"/>
          </a:xfrm>
          <a:prstGeom prst="rect">
            <a:avLst/>
          </a:prstGeom>
          <a:solidFill>
            <a:srgbClr val="00B050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fr-FR" sz="1400" b="1" kern="0" dirty="0">
                <a:solidFill>
                  <a:prstClr val="black"/>
                </a:solidFill>
                <a:latin typeface="Arial Narrow" panose="020B0606020202030204" pitchFamily="34" charset="0"/>
              </a:rPr>
              <a:t>REPUBLIC OF CAMEROON</a:t>
            </a:r>
          </a:p>
          <a:p>
            <a:pPr algn="ctr" defTabSz="914400">
              <a:defRPr/>
            </a:pPr>
            <a:r>
              <a:rPr lang="fr-FR" sz="2000" b="1" kern="0" dirty="0">
                <a:solidFill>
                  <a:schemeClr val="bg1"/>
                </a:solidFill>
                <a:latin typeface="Tw Cen MT" panose="020B0602020104020603"/>
              </a:rPr>
              <a:t>MINISTRY OF DECENTRALIZATION </a:t>
            </a:r>
          </a:p>
          <a:p>
            <a:pPr algn="ctr" defTabSz="914400">
              <a:defRPr/>
            </a:pPr>
            <a:r>
              <a:rPr lang="fr-FR" sz="2000" b="1" kern="0" dirty="0">
                <a:solidFill>
                  <a:schemeClr val="bg1"/>
                </a:solidFill>
                <a:latin typeface="Tw Cen MT" panose="020B0602020104020603"/>
              </a:rPr>
              <a:t>AND LOCAL DEVELOPMENT</a:t>
            </a:r>
            <a:endParaRPr lang="en-US" sz="2000" b="1" kern="0" dirty="0">
              <a:solidFill>
                <a:schemeClr val="bg1"/>
              </a:solidFill>
              <a:latin typeface="Tw Cen MT" panose="020B0602020104020603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3881" y="0"/>
            <a:ext cx="1458685" cy="137159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0"/>
          <a:stretch/>
        </p:blipFill>
        <p:spPr>
          <a:xfrm>
            <a:off x="0" y="1342487"/>
            <a:ext cx="5393881" cy="1293327"/>
          </a:xfrm>
          <a:prstGeom prst="rect">
            <a:avLst/>
          </a:prstGeom>
        </p:spPr>
      </p:pic>
      <p:pic>
        <p:nvPicPr>
          <p:cNvPr id="11" name="Image 10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7702"/>
            <a:ext cx="3232597" cy="4313705"/>
          </a:xfrm>
          <a:prstGeom prst="rect">
            <a:avLst/>
          </a:prstGeom>
        </p:spPr>
      </p:pic>
      <p:sp>
        <p:nvSpPr>
          <p:cNvPr id="12" name="Rectangle à coins arrondis 11"/>
          <p:cNvSpPr/>
          <p:nvPr userDrawn="1"/>
        </p:nvSpPr>
        <p:spPr>
          <a:xfrm>
            <a:off x="3677992" y="2803454"/>
            <a:ext cx="7861478" cy="3120828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4623354" y="6188710"/>
            <a:ext cx="6195060" cy="5327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spcAft>
                <a:spcPts val="0"/>
              </a:spcAft>
            </a:pPr>
            <a:r>
              <a:rPr lang="fr-FR" sz="900" b="1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Ministère de la Décentralisation et du Développement Local / </a:t>
            </a:r>
            <a:r>
              <a:rPr lang="fr-CM" sz="900" b="1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Ministry of Decentralization and Local Development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900" b="1" dirty="0">
                <a:solidFill>
                  <a:srgbClr val="00206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dirty="0">
                <a:solidFill>
                  <a:srgbClr val="00206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Rue Albert Ateba Ebe, Nlongkak Yaoundé ; Tel: +237 222 213 992; Fax: +237 222 213 992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US" sz="900" b="1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Site web</a:t>
            </a:r>
            <a:r>
              <a:rPr lang="en-US" sz="9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00" b="1" dirty="0">
                <a:solidFill>
                  <a:srgbClr val="8E4622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www.minddevel.gov.cm</a:t>
            </a:r>
            <a:r>
              <a:rPr lang="en-US" sz="9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900" b="1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Courriel</a:t>
            </a:r>
            <a:r>
              <a:rPr lang="en-US" sz="9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00" b="1" dirty="0">
                <a:solidFill>
                  <a:srgbClr val="8E4622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contact@minddevel.gov.cm</a:t>
            </a:r>
            <a:r>
              <a:rPr lang="en-US" sz="9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900" b="1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US" sz="900" b="1" dirty="0">
                <a:solidFill>
                  <a:srgbClr val="8E4622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minddevel</a:t>
            </a:r>
            <a:r>
              <a:rPr lang="en-US" sz="9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900" b="1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r>
              <a:rPr lang="en-US" sz="900" dirty="0">
                <a:solidFill>
                  <a:srgbClr val="000000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00" b="1" dirty="0">
                <a:solidFill>
                  <a:srgbClr val="8E4622"/>
                </a:solidFill>
                <a:effectLst/>
                <a:latin typeface="Tw Cen MT" panose="020B06020201040206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minddevel1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riangle rectangle 2"/>
          <p:cNvSpPr/>
          <p:nvPr userDrawn="1"/>
        </p:nvSpPr>
        <p:spPr>
          <a:xfrm rot="5400000">
            <a:off x="3489867" y="2661016"/>
            <a:ext cx="1600246" cy="1631608"/>
          </a:xfrm>
          <a:prstGeom prst="rtTriangl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rectangle 13"/>
          <p:cNvSpPr/>
          <p:nvPr userDrawn="1"/>
        </p:nvSpPr>
        <p:spPr>
          <a:xfrm rot="16200000">
            <a:off x="10183268" y="4548908"/>
            <a:ext cx="1600246" cy="1631608"/>
          </a:xfrm>
          <a:prstGeom prst="rtTriangl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52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8235-4B42-44EC-A588-5DD0480FF38E}" type="datetime1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D641-83A5-4B1D-AF2E-6F0D65B110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53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23B1-8158-45FC-AA9A-B72DAE692720}" type="datetime1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D641-83A5-4B1D-AF2E-6F0D65B110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66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999606" y="6613134"/>
            <a:ext cx="2743200" cy="182563"/>
          </a:xfrm>
        </p:spPr>
        <p:txBody>
          <a:bodyPr/>
          <a:lstStyle/>
          <a:p>
            <a:fld id="{0E9FC187-F55F-46C5-8EC7-DC32DAC2B766}" type="datetime1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029898" y="6630193"/>
            <a:ext cx="4114800" cy="182563"/>
          </a:xfrm>
        </p:spPr>
        <p:txBody>
          <a:bodyPr/>
          <a:lstStyle/>
          <a:p>
            <a:endParaRPr lang="fr-FR" dirty="0"/>
          </a:p>
        </p:txBody>
      </p:sp>
      <p:grpSp>
        <p:nvGrpSpPr>
          <p:cNvPr id="9" name="Groupe 8"/>
          <p:cNvGrpSpPr/>
          <p:nvPr userDrawn="1"/>
        </p:nvGrpSpPr>
        <p:grpSpPr>
          <a:xfrm>
            <a:off x="1064115" y="6401684"/>
            <a:ext cx="10363737" cy="153294"/>
            <a:chOff x="1339403" y="6452315"/>
            <a:chExt cx="9543245" cy="180305"/>
          </a:xfrm>
        </p:grpSpPr>
        <p:grpSp>
          <p:nvGrpSpPr>
            <p:cNvPr id="10" name="Groupe 9"/>
            <p:cNvGrpSpPr/>
            <p:nvPr userDrawn="1"/>
          </p:nvGrpSpPr>
          <p:grpSpPr>
            <a:xfrm>
              <a:off x="1339403" y="6452315"/>
              <a:ext cx="9543245" cy="180305"/>
              <a:chOff x="1236372" y="6413679"/>
              <a:chExt cx="7673661" cy="180304"/>
            </a:xfrm>
          </p:grpSpPr>
          <p:sp>
            <p:nvSpPr>
              <p:cNvPr id="12" name="Rectangle 11"/>
              <p:cNvSpPr/>
              <p:nvPr userDrawn="1"/>
            </p:nvSpPr>
            <p:spPr>
              <a:xfrm>
                <a:off x="1236372" y="6413679"/>
                <a:ext cx="2588653" cy="18030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3732727" y="6413679"/>
                <a:ext cx="2588653" cy="18030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/>
              <p:cNvSpPr/>
              <p:nvPr userDrawn="1"/>
            </p:nvSpPr>
            <p:spPr>
              <a:xfrm>
                <a:off x="6321380" y="6413679"/>
                <a:ext cx="2588653" cy="18030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1" name="Étoile à 5 branches 10"/>
            <p:cNvSpPr/>
            <p:nvPr userDrawn="1"/>
          </p:nvSpPr>
          <p:spPr>
            <a:xfrm>
              <a:off x="5885646" y="6452315"/>
              <a:ext cx="238258" cy="143254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6" name="Image 15"/>
          <p:cNvPicPr/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4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29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59" y="1553829"/>
            <a:ext cx="5911402" cy="4206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44766" y="6609098"/>
            <a:ext cx="1584102" cy="190633"/>
          </a:xfrm>
        </p:spPr>
        <p:txBody>
          <a:bodyPr/>
          <a:lstStyle/>
          <a:p>
            <a:fld id="{B392D641-83A5-4B1D-AF2E-6F0D65B1107D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/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12957" y="6143906"/>
            <a:ext cx="1051158" cy="66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Picture 4" descr="G:\Image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663" y="6208061"/>
            <a:ext cx="925337" cy="64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rganigramme : Document 6"/>
          <p:cNvSpPr/>
          <p:nvPr userDrawn="1"/>
        </p:nvSpPr>
        <p:spPr>
          <a:xfrm>
            <a:off x="84266" y="-5190"/>
            <a:ext cx="11994270" cy="993252"/>
          </a:xfrm>
          <a:prstGeom prst="flowChartDocumen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  <a:lumMod val="60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riangle rectangle 14"/>
          <p:cNvSpPr/>
          <p:nvPr userDrawn="1"/>
        </p:nvSpPr>
        <p:spPr>
          <a:xfrm rot="5400000">
            <a:off x="84289" y="-92411"/>
            <a:ext cx="682580" cy="867399"/>
          </a:xfrm>
          <a:prstGeom prst="rtTriangl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/>
          <p:cNvSpPr/>
          <p:nvPr userDrawn="1"/>
        </p:nvSpPr>
        <p:spPr>
          <a:xfrm rot="16200000">
            <a:off x="11417011" y="47994"/>
            <a:ext cx="682580" cy="867399"/>
          </a:xfrm>
          <a:prstGeom prst="rtTriangl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323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C423-A52A-4241-8861-073C968BE911}" type="datetime1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D641-83A5-4B1D-AF2E-6F0D65B110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88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69B0-B94E-471C-AA79-E2113D525C0F}" type="datetime1">
              <a:rPr lang="fr-FR" smtClean="0"/>
              <a:t>27/11/2025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D641-83A5-4B1D-AF2E-6F0D65B110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87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C48BD-F2B6-4D79-BD89-EB9E0CAD6A4F}" type="datetime1">
              <a:rPr lang="fr-FR" smtClean="0"/>
              <a:t>27/11/2025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D641-83A5-4B1D-AF2E-6F0D65B110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F9BA8-0763-4F2F-A803-E319765A6154}" type="datetime1">
              <a:rPr lang="fr-FR" smtClean="0"/>
              <a:t>27/11/2025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D641-83A5-4B1D-AF2E-6F0D65B110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03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697D-BE27-4110-B94C-1C3AF04268B7}" type="datetime1">
              <a:rPr lang="fr-FR" smtClean="0"/>
              <a:t>27/11/2025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D641-83A5-4B1D-AF2E-6F0D65B110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8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7EE3-30C1-4525-89FC-885E534F535B}" type="datetime1">
              <a:rPr lang="fr-FR" smtClean="0"/>
              <a:t>27/11/2025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D641-83A5-4B1D-AF2E-6F0D65B110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79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04C3-8C8E-4EB8-9FCC-0ECCAFB3755A}" type="datetime1">
              <a:rPr lang="fr-FR" smtClean="0"/>
              <a:t>27/11/2025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D641-83A5-4B1D-AF2E-6F0D65B110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36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B6B04-9068-441A-B4E1-8CDFC4231D2E}" type="datetime1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2D641-83A5-4B1D-AF2E-6F0D65B110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82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3762103" y="2801390"/>
            <a:ext cx="7733211" cy="2946268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OUTILS DE SUIVI DE L’EXERCICE DES COMPÉTENCES COMMUNALES</a:t>
            </a:r>
            <a:b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 APALA MOIFFO Cyrille</a:t>
            </a:r>
            <a:b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Directeur des Services Locaux</a:t>
            </a:r>
            <a:b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Coordonnateur ST/CISL</a:t>
            </a:r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644" y="141316"/>
            <a:ext cx="10889672" cy="632598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D641-83A5-4B1D-AF2E-6F0D65B1107D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560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4400" dirty="0" smtClean="0"/>
          </a:p>
          <a:p>
            <a:pPr marL="0" indent="0">
              <a:buNone/>
            </a:pPr>
            <a:endParaRPr lang="fr-FR" sz="4400" dirty="0"/>
          </a:p>
          <a:p>
            <a:pPr marL="0" indent="0" algn="ctr">
              <a:buNone/>
            </a:pPr>
            <a:r>
              <a:rPr lang="fr-FR" sz="4400" dirty="0" smtClean="0"/>
              <a:t>MERCI DE VOTRE ATTENTION</a:t>
            </a:r>
            <a:endParaRPr lang="fr-FR" sz="4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D641-83A5-4B1D-AF2E-6F0D65B1107D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13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14895"/>
            <a:ext cx="10515600" cy="975793"/>
          </a:xfrm>
        </p:spPr>
        <p:txBody>
          <a:bodyPr>
            <a:normAutofit/>
          </a:bodyPr>
          <a:lstStyle/>
          <a:p>
            <a:pPr algn="ctr"/>
            <a:r>
              <a:rPr lang="de-DE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 DE PRESENTATION</a:t>
            </a:r>
            <a:endParaRPr lang="en-US" sz="28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Contexte</a:t>
            </a:r>
          </a:p>
          <a:p>
            <a:pPr marL="514350" indent="-514350">
              <a:buFont typeface="+mj-lt"/>
              <a:buAutoNum type="romanUcPeriod"/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Problématique du suivi des compétences transférées</a:t>
            </a:r>
          </a:p>
          <a:p>
            <a:pPr marL="514350" indent="-514350">
              <a:buFont typeface="+mj-lt"/>
              <a:buAutoNum type="romanUcPeriod"/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Fondements juridiques du suivi des compétences transférées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romanUcPeriod"/>
              <a:defRPr/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bjectifs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outils de suivi des compétences et ressources transférées</a:t>
            </a:r>
          </a:p>
          <a:p>
            <a:pPr marL="514350" indent="-514350">
              <a:buFont typeface="+mj-lt"/>
              <a:buAutoNum type="romanUcPeriod"/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Présentation succincte des outils de suivi des compétences et ressources transférées (Rapport sur la mise en œuvre) et chronogramme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D641-83A5-4B1D-AF2E-6F0D65B1107D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9423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99119"/>
            <a:ext cx="10515600" cy="740466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I- CONTEXTE</a:t>
            </a:r>
            <a:endParaRPr lang="en-US" sz="28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2633" y="1105593"/>
            <a:ext cx="11529752" cy="5328458"/>
          </a:xfrm>
        </p:spPr>
        <p:txBody>
          <a:bodyPr>
            <a:normAutofit fontScale="85000" lnSpcReduction="20000"/>
          </a:bodyPr>
          <a:lstStyle/>
          <a:p>
            <a:pPr marL="442913" indent="-44291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Char char=""/>
              <a:defRPr/>
            </a:pPr>
            <a:r>
              <a:rPr lang="fr-FR" dirty="0" smtClean="0"/>
              <a:t>Mise en œuvre du processus de décentralisation, comme politique publique ancrée dans la constitution du 18 janvier 1996, pour impulser le développement du pays à partir des territoires (renforcer le rôle des CTD dans les domaines du développement local aux plans économique, éducatif, sanitaire, social, culturel et sportif); </a:t>
            </a:r>
          </a:p>
          <a:p>
            <a:pPr marL="442913" indent="-44291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Char char=""/>
              <a:defRPr/>
            </a:pPr>
            <a:r>
              <a:rPr lang="fr-FR" dirty="0" smtClean="0"/>
              <a:t>Transfert des compétences et des ressources aux CTD en certaines matières dans les domaines susmentionnés (lois du 22 juillet 2004 remplacée par la loi 2019/024 du 24 décembre 2019 portant CGCTD);</a:t>
            </a:r>
          </a:p>
          <a:p>
            <a:pPr marL="442913" indent="-44291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Char char=""/>
              <a:defRPr/>
            </a:pPr>
            <a:r>
              <a:rPr lang="fr-FR" dirty="0" smtClean="0"/>
              <a:t>Encadrement réglementaire effectif de l’exercice des compétences transférées dès 2010 (décrets et arrêtés fixant les modalités d’exercice), de 2010 à 2016 pour les communes;</a:t>
            </a:r>
          </a:p>
          <a:p>
            <a:pPr marL="442913" indent="-442913" algn="just">
              <a:spcBef>
                <a:spcPts val="600"/>
              </a:spcBef>
              <a:spcAft>
                <a:spcPts val="1200"/>
              </a:spcAft>
              <a:buFont typeface="Wingdings 2" panose="05020102010507070707" pitchFamily="18" charset="2"/>
              <a:buChar char=""/>
            </a:pPr>
            <a:r>
              <a:rPr lang="fr-FR" altLang="en-US" dirty="0"/>
              <a:t>B</a:t>
            </a:r>
            <a:r>
              <a:rPr lang="fr-FR" altLang="en-US" dirty="0" smtClean="0"/>
              <a:t>esoin de </a:t>
            </a:r>
            <a:r>
              <a:rPr lang="fr-FR" altLang="en-US" dirty="0"/>
              <a:t>structurer </a:t>
            </a:r>
            <a:r>
              <a:rPr lang="fr-FR" altLang="en-US" dirty="0" smtClean="0"/>
              <a:t>et d’harmoniser le monitoring de l’exercice des compétences transférées à travers un mécanisme de </a:t>
            </a:r>
            <a:r>
              <a:rPr lang="fr-FR" altLang="en-US" dirty="0" err="1" smtClean="0"/>
              <a:t>reporting</a:t>
            </a:r>
            <a:r>
              <a:rPr lang="fr-FR" altLang="en-US" dirty="0" smtClean="0"/>
              <a:t> ;</a:t>
            </a:r>
            <a:endParaRPr lang="fr-FR" altLang="en-US" dirty="0"/>
          </a:p>
          <a:p>
            <a:pPr marL="442913" indent="-442913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Char char=""/>
              <a:defRPr/>
            </a:pPr>
            <a:r>
              <a:rPr lang="fr-FR" dirty="0" smtClean="0"/>
              <a:t>Ces </a:t>
            </a:r>
            <a:r>
              <a:rPr lang="fr-FR" dirty="0"/>
              <a:t>textes font obligation aux services déconcentrés de l’</a:t>
            </a:r>
            <a:r>
              <a:rPr lang="fr-FR" dirty="0" err="1"/>
              <a:t>Etat</a:t>
            </a:r>
            <a:r>
              <a:rPr lang="fr-FR" dirty="0"/>
              <a:t> ainsi qu’aux communes de dresser des rapports semestriels sur la mise en œuvre des compétences transférées.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D641-83A5-4B1D-AF2E-6F0D65B1107D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463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9640" y="157307"/>
            <a:ext cx="10515600" cy="732155"/>
          </a:xfrm>
        </p:spPr>
        <p:txBody>
          <a:bodyPr>
            <a:normAutofit/>
          </a:bodyPr>
          <a:lstStyle/>
          <a:p>
            <a:r>
              <a:rPr lang="fr-CM" sz="2800" b="1" dirty="0" smtClean="0">
                <a:latin typeface="+mn-lt"/>
              </a:rPr>
              <a:t>II- PROBLEMATIQUE DU SUIVI DES COMPETENCES TRANSFEREES</a:t>
            </a:r>
            <a:endParaRPr lang="en-US" sz="28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9505" y="1080655"/>
            <a:ext cx="11513128" cy="509630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600"/>
              </a:spcBef>
              <a:buClr>
                <a:srgbClr val="0BD0D9"/>
              </a:buClr>
              <a:buSzPct val="95000"/>
              <a:buNone/>
              <a:defRPr/>
            </a:pPr>
            <a:r>
              <a:rPr lang="fr-FR" sz="2600" dirty="0" smtClean="0">
                <a:solidFill>
                  <a:prstClr val="black"/>
                </a:solidFill>
                <a:latin typeface="Constantia"/>
              </a:rPr>
              <a:t>La problématique s’apprécie à travers le questionnement ci-après:</a:t>
            </a:r>
          </a:p>
          <a:p>
            <a:pPr marL="274320" lvl="0" indent="-274320" algn="just">
              <a:lnSpc>
                <a:spcPct val="10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fr-FR" sz="2600" dirty="0" smtClean="0">
                <a:solidFill>
                  <a:prstClr val="black"/>
                </a:solidFill>
                <a:latin typeface="Constantia"/>
              </a:rPr>
              <a:t>Comment </a:t>
            </a:r>
            <a:r>
              <a:rPr lang="fr-FR" sz="2600" dirty="0">
                <a:solidFill>
                  <a:prstClr val="black"/>
                </a:solidFill>
                <a:latin typeface="Constantia"/>
              </a:rPr>
              <a:t>faire pour connaître si </a:t>
            </a:r>
            <a:r>
              <a:rPr lang="fr-FR" sz="2600" dirty="0" smtClean="0">
                <a:solidFill>
                  <a:prstClr val="black"/>
                </a:solidFill>
                <a:latin typeface="Constantia"/>
              </a:rPr>
              <a:t>les compétences sont bien exercées </a:t>
            </a:r>
            <a:r>
              <a:rPr lang="fr-FR" sz="2600" dirty="0">
                <a:solidFill>
                  <a:prstClr val="black"/>
                </a:solidFill>
                <a:latin typeface="Constantia"/>
              </a:rPr>
              <a:t>et </a:t>
            </a:r>
            <a:r>
              <a:rPr lang="fr-FR" sz="2600" dirty="0" smtClean="0">
                <a:solidFill>
                  <a:prstClr val="black"/>
                </a:solidFill>
                <a:latin typeface="Constantia"/>
              </a:rPr>
              <a:t>les ressources </a:t>
            </a:r>
            <a:r>
              <a:rPr lang="fr-FR" sz="2600" dirty="0">
                <a:solidFill>
                  <a:prstClr val="black"/>
                </a:solidFill>
                <a:latin typeface="Constantia"/>
              </a:rPr>
              <a:t>sont bien utilisées ?</a:t>
            </a:r>
          </a:p>
          <a:p>
            <a:pPr marL="274320" lvl="0" indent="-274320" algn="just">
              <a:lnSpc>
                <a:spcPct val="10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fr-FR" sz="2600" dirty="0" smtClean="0">
                <a:solidFill>
                  <a:prstClr val="black"/>
                </a:solidFill>
                <a:latin typeface="Constantia"/>
              </a:rPr>
              <a:t>Les compétences et ressources transférées permettent–elles aux communes de conduire avec </a:t>
            </a:r>
            <a:r>
              <a:rPr lang="fr-FR" sz="2600" b="1" dirty="0" smtClean="0">
                <a:solidFill>
                  <a:prstClr val="black"/>
                </a:solidFill>
                <a:latin typeface="Constantia"/>
              </a:rPr>
              <a:t>efficacité et efficience </a:t>
            </a:r>
            <a:r>
              <a:rPr lang="fr-FR" sz="2600" dirty="0" smtClean="0">
                <a:solidFill>
                  <a:prstClr val="black"/>
                </a:solidFill>
                <a:latin typeface="Constantia"/>
              </a:rPr>
              <a:t>leur mission générale d’amélioration du cadre et des conditions de vie des populations? D’impulser le développement local?</a:t>
            </a:r>
          </a:p>
          <a:p>
            <a:pPr marL="274320" lvl="0" indent="-274320" algn="just">
              <a:lnSpc>
                <a:spcPct val="100000"/>
              </a:lnSpc>
              <a:spcBef>
                <a:spcPts val="6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r>
              <a:rPr lang="fr-FR" sz="2600" dirty="0" smtClean="0">
                <a:solidFill>
                  <a:prstClr val="black"/>
                </a:solidFill>
                <a:latin typeface="Constantia"/>
              </a:rPr>
              <a:t>Comment </a:t>
            </a:r>
            <a:r>
              <a:rPr lang="fr-FR" sz="2600" dirty="0">
                <a:solidFill>
                  <a:prstClr val="black"/>
                </a:solidFill>
                <a:latin typeface="Constantia"/>
              </a:rPr>
              <a:t>faire pour </a:t>
            </a:r>
            <a:r>
              <a:rPr lang="fr-FR" sz="2600" dirty="0" smtClean="0">
                <a:solidFill>
                  <a:prstClr val="black"/>
                </a:solidFill>
                <a:latin typeface="Constantia"/>
              </a:rPr>
              <a:t>permettre à l’</a:t>
            </a:r>
            <a:r>
              <a:rPr lang="fr-FR" sz="2600" dirty="0" err="1" smtClean="0">
                <a:solidFill>
                  <a:prstClr val="black"/>
                </a:solidFill>
                <a:latin typeface="Constantia"/>
              </a:rPr>
              <a:t>Etat</a:t>
            </a:r>
            <a:r>
              <a:rPr lang="fr-FR" sz="2600" dirty="0" smtClean="0">
                <a:solidFill>
                  <a:prstClr val="black"/>
                </a:solidFill>
                <a:latin typeface="Constantia"/>
              </a:rPr>
              <a:t> de mesurer l’impact des compétences transférées aux CTD et de procéder aux ajustements qui s’imposent? (Meilleure redéfinition du champ des compétences, allocation appropriée des ressources).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D641-83A5-4B1D-AF2E-6F0D65B1107D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44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9522"/>
          </a:xfrm>
        </p:spPr>
        <p:txBody>
          <a:bodyPr>
            <a:normAutofit fontScale="90000"/>
          </a:bodyPr>
          <a:lstStyle/>
          <a:p>
            <a:pPr marL="514350" lvl="0" indent="-514350">
              <a:spcBef>
                <a:spcPts val="1000"/>
              </a:spcBef>
              <a:defRPr/>
            </a:pPr>
            <a:r>
              <a:rPr lang="fr-F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/>
            </a:r>
            <a:br>
              <a:rPr lang="fr-F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r>
              <a:rPr lang="fr-F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/>
            </a:r>
            <a:br>
              <a:rPr lang="fr-F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r>
              <a:rPr lang="fr-F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III- FONDEMENTS JURIDIQUES DU SUIVI DES COMPÉTENCES TRANSFÉRÉES</a:t>
            </a:r>
            <a:r>
              <a:rPr lang="fr-F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/>
            </a:r>
            <a:br>
              <a:rPr lang="fr-F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030778"/>
            <a:ext cx="11396749" cy="5336771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CM" sz="2600" b="1" dirty="0" smtClean="0"/>
              <a:t>Loi portant CGCTD de 2019 qui définit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fr-CM" sz="2600" dirty="0" smtClean="0"/>
              <a:t>le cadre juridique de la décentralisation territoriale;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fr-CM" sz="2600" dirty="0" smtClean="0"/>
              <a:t>Les règles d’organisation et de fonctionnement des CTD…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fr-CM" sz="2600" dirty="0" smtClean="0"/>
              <a:t>les compétences transférées;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fr-CM" sz="2600" dirty="0" smtClean="0"/>
              <a:t>Le rôle de la tutelle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fr-CM" sz="2600" b="1" dirty="0" smtClean="0"/>
              <a:t>Le décret portant organisation du CISL (</a:t>
            </a:r>
            <a:r>
              <a:rPr lang="fr-CM" sz="2600" b="1" dirty="0" err="1" smtClean="0"/>
              <a:t>n°2020</a:t>
            </a:r>
            <a:r>
              <a:rPr lang="fr-CM" sz="2600" b="1" dirty="0" smtClean="0"/>
              <a:t>/689 du 09 </a:t>
            </a:r>
            <a:r>
              <a:rPr lang="fr-CM" sz="2600" b="1" dirty="0" err="1" smtClean="0"/>
              <a:t>nov</a:t>
            </a:r>
            <a:r>
              <a:rPr lang="fr-CM" sz="2600" b="1" dirty="0" smtClean="0"/>
              <a:t> 2020) </a:t>
            </a:r>
            <a:r>
              <a:rPr lang="fr-CM" sz="2600" b="1" dirty="0" err="1" smtClean="0"/>
              <a:t>Art.2</a:t>
            </a:r>
            <a:endParaRPr lang="fr-CM" sz="2600" b="1" dirty="0" smtClean="0"/>
          </a:p>
          <a:p>
            <a:pPr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fr-CM" sz="2600" dirty="0" smtClean="0"/>
              <a:t>assure </a:t>
            </a:r>
            <a:r>
              <a:rPr lang="fr-CM" sz="2600" dirty="0"/>
              <a:t>le suivi de la mise en œuvre, par les </a:t>
            </a:r>
            <a:r>
              <a:rPr lang="fr-CM" sz="2600" dirty="0" smtClean="0"/>
              <a:t>CTD, </a:t>
            </a:r>
            <a:r>
              <a:rPr lang="fr-CM" sz="2600" dirty="0"/>
              <a:t>des compétences transférées ; </a:t>
            </a:r>
            <a:endParaRPr lang="fr-CM" sz="2600" dirty="0" smtClean="0"/>
          </a:p>
          <a:p>
            <a:pPr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fr-CM" sz="2600" dirty="0" smtClean="0"/>
              <a:t>élabore </a:t>
            </a:r>
            <a:r>
              <a:rPr lang="fr-CM" sz="2600" dirty="0"/>
              <a:t>le rapport annuel sur l'état de la décentralisation et le fonctionnement des services </a:t>
            </a:r>
            <a:r>
              <a:rPr lang="fr-CM" sz="2600" dirty="0" smtClean="0"/>
              <a:t>locaux;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fr-CM" sz="2600" dirty="0" smtClean="0"/>
              <a:t>conduit </a:t>
            </a:r>
            <a:r>
              <a:rPr lang="fr-CM" sz="2600" dirty="0"/>
              <a:t>des études et des analyses prospectives dans le domaine de la </a:t>
            </a:r>
            <a:r>
              <a:rPr lang="fr-CM" sz="2600" dirty="0" smtClean="0"/>
              <a:t>décentralisation;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fr-CM" sz="2600" dirty="0" smtClean="0"/>
              <a:t>soumet </a:t>
            </a:r>
            <a:r>
              <a:rPr lang="fr-CM" sz="2600" dirty="0"/>
              <a:t>toute proposition ou question relative à la décentralisation au Conseil National de la Décentralisation</a:t>
            </a:r>
            <a:endParaRPr lang="fr-CM" sz="2600" dirty="0" smtClean="0"/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fr-CM" dirty="0" smtClean="0"/>
          </a:p>
          <a:p>
            <a:pPr algn="just">
              <a:lnSpc>
                <a:spcPct val="100000"/>
              </a:lnSpc>
              <a:buFontTx/>
              <a:buChar char="-"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D641-83A5-4B1D-AF2E-6F0D65B1107D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40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7076" y="166255"/>
            <a:ext cx="10846724" cy="57357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5636" y="997526"/>
            <a:ext cx="11405062" cy="542821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fr-CM" b="1" dirty="0"/>
              <a:t>Le décret portant organisation du </a:t>
            </a:r>
            <a:r>
              <a:rPr lang="fr-CM" b="1" dirty="0" smtClean="0">
                <a:solidFill>
                  <a:prstClr val="black"/>
                </a:solidFill>
              </a:rPr>
              <a:t>CND </a:t>
            </a:r>
            <a:r>
              <a:rPr lang="fr-CM" b="1" dirty="0">
                <a:solidFill>
                  <a:prstClr val="black"/>
                </a:solidFill>
              </a:rPr>
              <a:t>(2020/676 du 03 </a:t>
            </a:r>
            <a:r>
              <a:rPr lang="fr-CM" b="1" dirty="0" err="1">
                <a:solidFill>
                  <a:prstClr val="black"/>
                </a:solidFill>
              </a:rPr>
              <a:t>nov</a:t>
            </a:r>
            <a:r>
              <a:rPr lang="fr-CM" b="1" dirty="0">
                <a:solidFill>
                  <a:prstClr val="black"/>
                </a:solidFill>
              </a:rPr>
              <a:t> 2020</a:t>
            </a:r>
            <a:r>
              <a:rPr lang="fr-CM" b="1" dirty="0" smtClean="0">
                <a:solidFill>
                  <a:prstClr val="black"/>
                </a:solidFill>
              </a:rPr>
              <a:t>) </a:t>
            </a:r>
            <a:r>
              <a:rPr lang="fr-CM" b="1" dirty="0" err="1" smtClean="0">
                <a:solidFill>
                  <a:prstClr val="black"/>
                </a:solidFill>
              </a:rPr>
              <a:t>Art.2</a:t>
            </a:r>
            <a:endParaRPr lang="fr-CM" b="1" dirty="0" smtClean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fr-CM" dirty="0" smtClean="0"/>
              <a:t>- soumet </a:t>
            </a:r>
            <a:r>
              <a:rPr lang="fr-CM" dirty="0"/>
              <a:t>au </a:t>
            </a:r>
            <a:r>
              <a:rPr lang="fr-CM" dirty="0" smtClean="0"/>
              <a:t>Président </a:t>
            </a:r>
            <a:r>
              <a:rPr lang="fr-CM" dirty="0"/>
              <a:t>de la </a:t>
            </a:r>
            <a:r>
              <a:rPr lang="fr-CM" dirty="0" smtClean="0"/>
              <a:t>République </a:t>
            </a:r>
            <a:r>
              <a:rPr lang="fr-CM" dirty="0"/>
              <a:t>le rapport annuel sur </a:t>
            </a:r>
            <a:r>
              <a:rPr lang="fr-CM" dirty="0" smtClean="0"/>
              <a:t>l‘état </a:t>
            </a:r>
            <a:r>
              <a:rPr lang="fr-CM" dirty="0"/>
              <a:t>de la </a:t>
            </a:r>
            <a:r>
              <a:rPr lang="fr-CM" dirty="0" smtClean="0"/>
              <a:t>décentralisation </a:t>
            </a:r>
            <a:r>
              <a:rPr lang="fr-CM" dirty="0"/>
              <a:t>et le </a:t>
            </a:r>
            <a:r>
              <a:rPr lang="fr-CM" dirty="0" smtClean="0"/>
              <a:t>fonctionnement </a:t>
            </a:r>
            <a:r>
              <a:rPr lang="fr-CM" dirty="0"/>
              <a:t>des services </a:t>
            </a:r>
            <a:r>
              <a:rPr lang="fr-CM" dirty="0" smtClean="0"/>
              <a:t>locaux ;</a:t>
            </a:r>
          </a:p>
          <a:p>
            <a:pPr algn="just">
              <a:buFontTx/>
              <a:buChar char="-"/>
            </a:pPr>
            <a:r>
              <a:rPr lang="fr-CM" dirty="0" smtClean="0"/>
              <a:t>propose </a:t>
            </a:r>
            <a:r>
              <a:rPr lang="fr-CM" dirty="0"/>
              <a:t>au </a:t>
            </a:r>
            <a:r>
              <a:rPr lang="fr-CM" dirty="0" smtClean="0"/>
              <a:t>Président </a:t>
            </a:r>
            <a:r>
              <a:rPr lang="fr-CM" dirty="0"/>
              <a:t>de la </a:t>
            </a:r>
            <a:r>
              <a:rPr lang="fr-CM" dirty="0" smtClean="0"/>
              <a:t>République </a:t>
            </a:r>
            <a:r>
              <a:rPr lang="fr-CM" dirty="0"/>
              <a:t>des orientations </a:t>
            </a:r>
            <a:r>
              <a:rPr lang="fr-CM" dirty="0" smtClean="0"/>
              <a:t>stratégiques </a:t>
            </a:r>
            <a:r>
              <a:rPr lang="fr-CM" dirty="0"/>
              <a:t>sur la conduite du processus de </a:t>
            </a:r>
            <a:r>
              <a:rPr lang="fr-CM" dirty="0" smtClean="0"/>
              <a:t>décentralisation ;</a:t>
            </a:r>
          </a:p>
          <a:p>
            <a:pPr algn="just">
              <a:buFontTx/>
              <a:buChar char="-"/>
            </a:pPr>
            <a:r>
              <a:rPr lang="fr-CM" dirty="0" smtClean="0"/>
              <a:t>émet </a:t>
            </a:r>
            <a:r>
              <a:rPr lang="fr-CM" dirty="0"/>
              <a:t>un avis et formule des recommandations sur le programme annuel de transfert de </a:t>
            </a:r>
            <a:r>
              <a:rPr lang="fr-CM" dirty="0" smtClean="0"/>
              <a:t>compétences </a:t>
            </a:r>
            <a:r>
              <a:rPr lang="fr-CM" dirty="0"/>
              <a:t>et de ressources aux </a:t>
            </a:r>
            <a:r>
              <a:rPr lang="fr-CM" dirty="0" smtClean="0"/>
              <a:t>CTD, </a:t>
            </a:r>
            <a:r>
              <a:rPr lang="fr-CM" dirty="0"/>
              <a:t>ainsi que sur les </a:t>
            </a:r>
            <a:r>
              <a:rPr lang="fr-CM" dirty="0" smtClean="0"/>
              <a:t>modalités </a:t>
            </a:r>
            <a:r>
              <a:rPr lang="fr-CM" dirty="0"/>
              <a:t>desdits </a:t>
            </a:r>
            <a:r>
              <a:rPr lang="fr-CM" dirty="0" smtClean="0"/>
              <a:t>transferts.</a:t>
            </a:r>
            <a:endParaRPr lang="fr-CM" b="1" dirty="0" smtClean="0">
              <a:solidFill>
                <a:prstClr val="black"/>
              </a:solidFill>
            </a:endParaRPr>
          </a:p>
          <a:p>
            <a:pPr algn="just"/>
            <a:r>
              <a:rPr lang="fr-CM" b="1" dirty="0" smtClean="0">
                <a:solidFill>
                  <a:prstClr val="black"/>
                </a:solidFill>
              </a:rPr>
              <a:t>Les décrets fixant les modalités d’exercice des compétences transférées et las arrêtés portant cahier des charges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fr-CM" dirty="0" smtClean="0">
                <a:solidFill>
                  <a:prstClr val="black"/>
                </a:solidFill>
              </a:rPr>
              <a:t> - précisent les principaux acteurs concernés (</a:t>
            </a:r>
            <a:r>
              <a:rPr lang="fr-FR" dirty="0" smtClean="0"/>
              <a:t>le Maire, les </a:t>
            </a:r>
            <a:r>
              <a:rPr lang="fr-FR" dirty="0"/>
              <a:t>services </a:t>
            </a:r>
            <a:r>
              <a:rPr lang="fr-FR" dirty="0" smtClean="0"/>
              <a:t>déconcentrés, le préfet)   </a:t>
            </a:r>
            <a:endParaRPr lang="fr-FR" dirty="0"/>
          </a:p>
          <a:p>
            <a:pPr marL="0" indent="0" algn="just">
              <a:buNone/>
            </a:pPr>
            <a:r>
              <a:rPr lang="fr-CM" dirty="0" smtClean="0">
                <a:solidFill>
                  <a:prstClr val="black"/>
                </a:solidFill>
              </a:rPr>
              <a:t> - Indiquent la périodicité (semestrielle)</a:t>
            </a:r>
          </a:p>
          <a:p>
            <a:pPr algn="just"/>
            <a:r>
              <a:rPr lang="fr-FR" b="1" dirty="0"/>
              <a:t>Le décret n° 2008 / 377  du 12 Novembre 2008 fixant les attributions des chefs de circonscriptions administrations et fonctionnement de leurs services </a:t>
            </a:r>
            <a:endParaRPr lang="fr-FR" b="1" dirty="0" smtClean="0"/>
          </a:p>
          <a:p>
            <a:pPr algn="just"/>
            <a:r>
              <a:rPr lang="fr-CM" b="1" dirty="0" smtClean="0"/>
              <a:t>Le décret 2023/422 du 19 septembre 2023 précisant </a:t>
            </a:r>
            <a:r>
              <a:rPr lang="fr-CM" b="1" dirty="0"/>
              <a:t>les attributions des Secrétaires Généraux </a:t>
            </a:r>
            <a:r>
              <a:rPr lang="fr-CM" b="1" dirty="0" smtClean="0"/>
              <a:t>des </a:t>
            </a:r>
            <a:r>
              <a:rPr lang="fr-CM" b="1" dirty="0"/>
              <a:t>Collectivités Territoriales </a:t>
            </a:r>
            <a:r>
              <a:rPr lang="fr-CM" b="1" dirty="0" smtClean="0"/>
              <a:t>Décentralisées (article 7) </a:t>
            </a:r>
            <a:endParaRPr lang="fr-FR" b="1" dirty="0"/>
          </a:p>
          <a:p>
            <a:pPr algn="just"/>
            <a:endParaRPr lang="fr-CM" sz="2400" b="1" dirty="0" smtClean="0">
              <a:solidFill>
                <a:prstClr val="black"/>
              </a:solidFill>
            </a:endParaRPr>
          </a:p>
          <a:p>
            <a:pPr marL="0" indent="0" algn="just">
              <a:buNone/>
            </a:pPr>
            <a:r>
              <a:rPr lang="fr-CM" sz="2400" b="1" dirty="0" smtClean="0">
                <a:solidFill>
                  <a:prstClr val="black"/>
                </a:solidFill>
              </a:rPr>
              <a:t>-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D641-83A5-4B1D-AF2E-6F0D65B1107D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0551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6502"/>
            <a:ext cx="10515600" cy="931026"/>
          </a:xfrm>
        </p:spPr>
        <p:txBody>
          <a:bodyPr>
            <a:normAutofit fontScale="90000"/>
          </a:bodyPr>
          <a:lstStyle/>
          <a:p>
            <a:pPr marL="514350" lvl="0" indent="-514350" algn="ctr">
              <a:spcBef>
                <a:spcPts val="1000"/>
              </a:spcBef>
              <a:defRPr/>
            </a:pPr>
            <a:r>
              <a:rPr lang="fr-F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/>
            </a:r>
            <a:br>
              <a:rPr lang="fr-F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r>
              <a:rPr lang="fr-F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IV- OBJECTIFS DES OUTILS DE SUIVI DES COMPÉTENCES </a:t>
            </a:r>
            <a:br>
              <a:rPr lang="fr-F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r>
              <a:rPr lang="fr-F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ET RESSOURCES TRANSFÉRÉES</a:t>
            </a:r>
            <a:r>
              <a:rPr lang="fr-F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/>
            </a:r>
            <a:br>
              <a:rPr lang="fr-F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6007" y="997528"/>
            <a:ext cx="11579629" cy="5179435"/>
          </a:xfrm>
        </p:spPr>
        <p:txBody>
          <a:bodyPr>
            <a:normAutofit lnSpcReduction="10000"/>
          </a:bodyPr>
          <a:lstStyle/>
          <a:p>
            <a:pPr marL="457200" lvl="0" indent="-457200" algn="just" fontAlgn="base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80F0F"/>
              </a:buClr>
              <a:buFont typeface="Wingdings" pitchFamily="2" charset="2"/>
              <a:buChar char="ü"/>
              <a:tabLst>
                <a:tab pos="2190750" algn="l"/>
              </a:tabLst>
              <a:defRPr/>
            </a:pPr>
            <a:r>
              <a:rPr lang="fr-FR" sz="2600" kern="0" dirty="0">
                <a:solidFill>
                  <a:srgbClr val="000000"/>
                </a:solidFill>
                <a:latin typeface="Arial"/>
              </a:rPr>
              <a:t>Permettre une uniformisation des données collectées dans le cadre du suivi des compétences communales facilitant ainsi leur lisibilité et leur consolidation à différents niveaux (départemental, régional, national) </a:t>
            </a:r>
          </a:p>
          <a:p>
            <a:pPr marL="457200" lvl="0" indent="-457200" algn="just" fontAlgn="base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80F0F"/>
              </a:buClr>
              <a:buFont typeface="Wingdings" pitchFamily="2" charset="2"/>
              <a:buChar char="ü"/>
              <a:tabLst>
                <a:tab pos="2190750" algn="l"/>
              </a:tabLst>
              <a:defRPr/>
            </a:pPr>
            <a:r>
              <a:rPr lang="fr-FR" sz="2600" kern="0" dirty="0">
                <a:solidFill>
                  <a:srgbClr val="000000"/>
                </a:solidFill>
                <a:latin typeface="Arial"/>
              </a:rPr>
              <a:t>Permettre un suivi harmonisé, régulier et  fiable de l’exercice des compétences communales </a:t>
            </a:r>
            <a:r>
              <a:rPr lang="fr-FR" sz="2600" kern="0" dirty="0" smtClean="0">
                <a:solidFill>
                  <a:srgbClr val="000000"/>
                </a:solidFill>
                <a:latin typeface="Arial"/>
              </a:rPr>
              <a:t>;</a:t>
            </a:r>
          </a:p>
          <a:p>
            <a:pPr marL="457200" lvl="0" indent="-457200" algn="just" fontAlgn="base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80F0F"/>
              </a:buClr>
              <a:buFont typeface="Wingdings" pitchFamily="2" charset="2"/>
              <a:buChar char="ü"/>
              <a:tabLst>
                <a:tab pos="2190750" algn="l"/>
              </a:tabLst>
              <a:defRPr/>
            </a:pPr>
            <a:r>
              <a:rPr lang="fr-FR" sz="2600" kern="0" dirty="0" smtClean="0">
                <a:solidFill>
                  <a:srgbClr val="000000"/>
                </a:solidFill>
                <a:latin typeface="Arial"/>
              </a:rPr>
              <a:t>Alimenter le rapport annuel sur l’état de la décentralisation et le fonctionnement des services locaux</a:t>
            </a:r>
            <a:endParaRPr lang="fr-FR" sz="2600" kern="0" dirty="0">
              <a:solidFill>
                <a:srgbClr val="000000"/>
              </a:solidFill>
              <a:latin typeface="Arial"/>
            </a:endParaRPr>
          </a:p>
          <a:p>
            <a:pPr marL="457200" lvl="0" indent="-457200" algn="just" fontAlgn="base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80F0F"/>
              </a:buClr>
              <a:buFont typeface="Wingdings" pitchFamily="2" charset="2"/>
              <a:buChar char="ü"/>
              <a:tabLst>
                <a:tab pos="2190750" algn="l"/>
              </a:tabLst>
              <a:defRPr/>
            </a:pPr>
            <a:r>
              <a:rPr lang="fr-FR" sz="2600" kern="0" dirty="0">
                <a:solidFill>
                  <a:srgbClr val="000000"/>
                </a:solidFill>
                <a:latin typeface="Arial"/>
              </a:rPr>
              <a:t>Améliorer la lisibilité de l’impact de l’exercice des compétences </a:t>
            </a:r>
            <a:r>
              <a:rPr lang="fr-FR" sz="2600" kern="0" dirty="0" smtClean="0">
                <a:solidFill>
                  <a:srgbClr val="000000"/>
                </a:solidFill>
                <a:latin typeface="Arial"/>
              </a:rPr>
              <a:t>communales</a:t>
            </a:r>
            <a:r>
              <a:rPr lang="fr-FR" sz="3000" kern="0" dirty="0" smtClean="0">
                <a:solidFill>
                  <a:srgbClr val="6E6452"/>
                </a:solidFill>
                <a:latin typeface="Arial"/>
              </a:rPr>
              <a:t>;</a:t>
            </a:r>
          </a:p>
          <a:p>
            <a:pPr marL="457200" lvl="0" indent="-457200" algn="just" fontAlgn="base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C80F0F"/>
              </a:buClr>
              <a:buFont typeface="Wingdings" pitchFamily="2" charset="2"/>
              <a:buChar char="ü"/>
              <a:tabLst>
                <a:tab pos="2190750" algn="l"/>
              </a:tabLst>
              <a:defRPr/>
            </a:pPr>
            <a:r>
              <a:rPr lang="fr-FR" sz="2600" kern="0" dirty="0" smtClean="0">
                <a:latin typeface="Arial"/>
              </a:rPr>
              <a:t>Permettre aux pouvoirs publics de prendre les mesures correctives éventuelles appropriées pour un déploiement optimal des CTD.</a:t>
            </a:r>
            <a:endParaRPr lang="fr-FR" sz="2600" kern="0" dirty="0">
              <a:latin typeface="Arial"/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D641-83A5-4B1D-AF2E-6F0D65B1107D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671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4522" y="149057"/>
            <a:ext cx="10515600" cy="690591"/>
          </a:xfrm>
        </p:spPr>
        <p:txBody>
          <a:bodyPr>
            <a:normAutofit fontScale="90000"/>
          </a:bodyPr>
          <a:lstStyle/>
          <a:p>
            <a:pPr marL="514350" lvl="0" indent="-514350" algn="ctr">
              <a:spcBef>
                <a:spcPts val="1000"/>
              </a:spcBef>
              <a:defRPr/>
            </a:pPr>
            <a:r>
              <a:rPr lang="fr-F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/>
            </a:r>
            <a:br>
              <a:rPr lang="fr-F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r>
              <a:rPr lang="fr-F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V- PRÉSENTATION SUCCINCTE DES OUTILS DE SUIVI DES COMPÉTENCES ET RESSOURCES TRANSFÉRÉES (RAPPORT SUR LA MISE EN ŒUVRE)</a:t>
            </a:r>
            <a:br>
              <a:rPr lang="fr-F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endParaRPr lang="en-US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5635" y="1055716"/>
            <a:ext cx="11413375" cy="5121247"/>
          </a:xfrm>
        </p:spPr>
        <p:txBody>
          <a:bodyPr>
            <a:normAutofit lnSpcReduction="10000"/>
          </a:bodyPr>
          <a:lstStyle/>
          <a:p>
            <a:pPr lvl="0" algn="just" fontAlgn="base">
              <a:lnSpc>
                <a:spcPct val="100000"/>
              </a:lnSpc>
              <a:spcBef>
                <a:spcPts val="0"/>
              </a:spcBef>
              <a:buClr>
                <a:srgbClr val="C80F0F"/>
              </a:buClr>
              <a:buFontTx/>
              <a:buChar char="-"/>
              <a:tabLst>
                <a:tab pos="2190750" algn="l"/>
              </a:tabLst>
              <a:defRPr/>
            </a:pPr>
            <a:r>
              <a:rPr lang="fr-CM" sz="2200" b="1" kern="0" dirty="0" smtClean="0">
                <a:solidFill>
                  <a:srgbClr val="000000"/>
                </a:solidFill>
                <a:latin typeface="Arial"/>
              </a:rPr>
              <a:t>Fiche de collecte </a:t>
            </a:r>
            <a:r>
              <a:rPr lang="fr-CM" sz="2200" b="1" kern="0" dirty="0">
                <a:solidFill>
                  <a:srgbClr val="000000"/>
                </a:solidFill>
                <a:latin typeface="Arial"/>
              </a:rPr>
              <a:t>des </a:t>
            </a:r>
            <a:r>
              <a:rPr lang="fr-CM" sz="2200" b="1" kern="0" dirty="0" smtClean="0">
                <a:solidFill>
                  <a:srgbClr val="000000"/>
                </a:solidFill>
                <a:latin typeface="Arial"/>
              </a:rPr>
              <a:t>données </a:t>
            </a:r>
            <a:r>
              <a:rPr lang="fr-CM" sz="2200" kern="0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fr-CM" sz="2200" kern="0" dirty="0">
                <a:solidFill>
                  <a:srgbClr val="000000"/>
                </a:solidFill>
                <a:latin typeface="Arial"/>
              </a:rPr>
              <a:t>Fiche par projet et fiche récapitulative</a:t>
            </a:r>
            <a:r>
              <a:rPr lang="fr-CM" sz="2200" kern="0" dirty="0" smtClean="0">
                <a:solidFill>
                  <a:srgbClr val="000000"/>
                </a:solidFill>
                <a:latin typeface="Arial"/>
              </a:rPr>
              <a:t>)</a:t>
            </a:r>
            <a:endParaRPr lang="fr-CM" sz="2200" b="1" kern="0" dirty="0" smtClean="0">
              <a:solidFill>
                <a:srgbClr val="000000"/>
              </a:solidFill>
              <a:latin typeface="Arial"/>
            </a:endParaRPr>
          </a:p>
          <a:p>
            <a:pPr lvl="0" algn="just" fontAlgn="base">
              <a:lnSpc>
                <a:spcPct val="100000"/>
              </a:lnSpc>
              <a:spcBef>
                <a:spcPts val="0"/>
              </a:spcBef>
              <a:buClr>
                <a:srgbClr val="C80F0F"/>
              </a:buClr>
              <a:buFontTx/>
              <a:buChar char="-"/>
              <a:tabLst>
                <a:tab pos="2190750" algn="l"/>
              </a:tabLst>
              <a:defRPr/>
            </a:pPr>
            <a:r>
              <a:rPr lang="fr-CM" sz="2200" b="1" kern="0" dirty="0" smtClean="0">
                <a:solidFill>
                  <a:srgbClr val="000000"/>
                </a:solidFill>
                <a:latin typeface="Arial"/>
              </a:rPr>
              <a:t> Rapport communal sur la mise en œuvre des compétences transférées</a:t>
            </a:r>
          </a:p>
          <a:p>
            <a:pPr marL="0" lvl="0" indent="0" algn="ctr" fontAlgn="base">
              <a:lnSpc>
                <a:spcPct val="100000"/>
              </a:lnSpc>
              <a:spcBef>
                <a:spcPts val="0"/>
              </a:spcBef>
              <a:buClr>
                <a:srgbClr val="C80F0F"/>
              </a:buClr>
              <a:buNone/>
              <a:tabLst>
                <a:tab pos="2190750" algn="l"/>
              </a:tabLst>
              <a:defRPr/>
            </a:pPr>
            <a:endParaRPr lang="fr-CM" sz="1200" b="1" kern="0" dirty="0">
              <a:solidFill>
                <a:srgbClr val="000000"/>
              </a:solidFill>
              <a:latin typeface="Arial"/>
            </a:endParaRPr>
          </a:p>
          <a:p>
            <a:pPr marL="0" lvl="0" indent="0" algn="ctr" fontAlgn="base">
              <a:lnSpc>
                <a:spcPct val="100000"/>
              </a:lnSpc>
              <a:spcBef>
                <a:spcPts val="0"/>
              </a:spcBef>
              <a:buClr>
                <a:srgbClr val="C80F0F"/>
              </a:buClr>
              <a:buNone/>
              <a:tabLst>
                <a:tab pos="2190750" algn="l"/>
              </a:tabLst>
              <a:defRPr/>
            </a:pPr>
            <a:r>
              <a:rPr lang="fr-CM" sz="2200" b="1" u="sng" kern="0" dirty="0" smtClean="0">
                <a:solidFill>
                  <a:srgbClr val="000000"/>
                </a:solidFill>
                <a:latin typeface="Arial"/>
              </a:rPr>
              <a:t>Canevas </a:t>
            </a:r>
            <a:r>
              <a:rPr lang="fr-CM" sz="2200" b="1" u="sng" kern="0" dirty="0">
                <a:solidFill>
                  <a:srgbClr val="000000"/>
                </a:solidFill>
                <a:latin typeface="Arial"/>
              </a:rPr>
              <a:t>de rédaction </a:t>
            </a:r>
            <a:r>
              <a:rPr lang="fr-CM" sz="2200" b="1" u="sng" kern="0" dirty="0" smtClean="0">
                <a:solidFill>
                  <a:srgbClr val="000000"/>
                </a:solidFill>
                <a:latin typeface="Arial"/>
              </a:rPr>
              <a:t>du rapport communal</a:t>
            </a:r>
          </a:p>
          <a:p>
            <a:pPr marL="0" lvl="0" indent="0" algn="ctr" fontAlgn="base">
              <a:lnSpc>
                <a:spcPct val="100000"/>
              </a:lnSpc>
              <a:spcBef>
                <a:spcPts val="0"/>
              </a:spcBef>
              <a:buClr>
                <a:srgbClr val="C80F0F"/>
              </a:buClr>
              <a:buNone/>
              <a:tabLst>
                <a:tab pos="2190750" algn="l"/>
              </a:tabLst>
              <a:defRPr/>
            </a:pPr>
            <a:r>
              <a:rPr lang="fr-CM" sz="2200" b="1" kern="0" dirty="0" smtClean="0">
                <a:solidFill>
                  <a:srgbClr val="000000"/>
                </a:solidFill>
                <a:latin typeface="Arial"/>
              </a:rPr>
              <a:t> </a:t>
            </a:r>
            <a:endParaRPr lang="fr-FR" sz="2200" b="1" kern="0" dirty="0">
              <a:solidFill>
                <a:srgbClr val="000000"/>
              </a:solidFill>
              <a:latin typeface="Arial"/>
            </a:endParaRP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buClr>
                <a:srgbClr val="C80F0F"/>
              </a:buClr>
              <a:buNone/>
              <a:tabLst>
                <a:tab pos="2190750" algn="l"/>
              </a:tabLst>
              <a:defRPr/>
            </a:pPr>
            <a:r>
              <a:rPr lang="fr-FR" sz="2200" b="1" kern="0" dirty="0" smtClean="0">
                <a:solidFill>
                  <a:srgbClr val="000000"/>
                </a:solidFill>
                <a:latin typeface="Arial"/>
              </a:rPr>
              <a:t>I</a:t>
            </a:r>
            <a:r>
              <a:rPr lang="fr-FR" sz="2200" b="1" kern="0" dirty="0">
                <a:solidFill>
                  <a:srgbClr val="000000"/>
                </a:solidFill>
                <a:latin typeface="Arial"/>
              </a:rPr>
              <a:t>.  Introduction </a:t>
            </a:r>
            <a:r>
              <a:rPr lang="fr-FR" sz="2200" b="1" kern="0" dirty="0" smtClean="0">
                <a:solidFill>
                  <a:srgbClr val="000000"/>
                </a:solidFill>
                <a:latin typeface="Arial"/>
              </a:rPr>
              <a:t>générale</a:t>
            </a:r>
            <a:endParaRPr lang="fr-FR" sz="2200" kern="0" dirty="0">
              <a:solidFill>
                <a:srgbClr val="000000"/>
              </a:solidFill>
              <a:latin typeface="Arial"/>
            </a:endParaRP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buClr>
                <a:srgbClr val="C80F0F"/>
              </a:buClr>
              <a:buNone/>
              <a:tabLst>
                <a:tab pos="2190750" algn="l"/>
              </a:tabLst>
              <a:defRPr/>
            </a:pPr>
            <a:r>
              <a:rPr lang="fr-FR" sz="2200" b="1" kern="0" dirty="0">
                <a:solidFill>
                  <a:srgbClr val="000000"/>
                </a:solidFill>
                <a:latin typeface="Arial"/>
              </a:rPr>
              <a:t>II. Présentation du plan d’action de la commune</a:t>
            </a:r>
            <a:endParaRPr lang="fr-FR" sz="2200" kern="0" dirty="0">
              <a:solidFill>
                <a:srgbClr val="000000"/>
              </a:solidFill>
              <a:latin typeface="Arial"/>
            </a:endParaRP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buClr>
                <a:srgbClr val="C80F0F"/>
              </a:buClr>
              <a:buNone/>
              <a:defRPr/>
            </a:pPr>
            <a:r>
              <a:rPr lang="fr-FR" sz="2000" kern="0" dirty="0">
                <a:solidFill>
                  <a:srgbClr val="000000"/>
                </a:solidFill>
                <a:latin typeface="Arial"/>
              </a:rPr>
              <a:t>	A. Projets correspondants par domaines.</a:t>
            </a: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buClr>
                <a:srgbClr val="C80F0F"/>
              </a:buClr>
              <a:buNone/>
              <a:tabLst>
                <a:tab pos="893763" algn="l"/>
              </a:tabLst>
              <a:defRPr/>
            </a:pPr>
            <a:r>
              <a:rPr lang="fr-FR" sz="2000" kern="0" dirty="0">
                <a:solidFill>
                  <a:srgbClr val="000000"/>
                </a:solidFill>
                <a:latin typeface="Arial"/>
              </a:rPr>
              <a:t>	B. Chronogramme prévisionnel d’exécution des projets</a:t>
            </a: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buClr>
                <a:srgbClr val="C80F0F"/>
              </a:buClr>
              <a:buNone/>
              <a:tabLst>
                <a:tab pos="2190750" algn="l"/>
              </a:tabLst>
              <a:defRPr/>
            </a:pPr>
            <a:r>
              <a:rPr lang="fr-FR" sz="2200" b="1" kern="0" dirty="0">
                <a:solidFill>
                  <a:srgbClr val="000000"/>
                </a:solidFill>
                <a:latin typeface="Arial"/>
              </a:rPr>
              <a:t>III. </a:t>
            </a:r>
            <a:r>
              <a:rPr lang="fr-FR" sz="2200" b="1" kern="0" dirty="0" err="1">
                <a:solidFill>
                  <a:srgbClr val="000000"/>
                </a:solidFill>
                <a:latin typeface="Arial"/>
              </a:rPr>
              <a:t>Etat</a:t>
            </a:r>
            <a:r>
              <a:rPr lang="fr-FR" sz="2200" b="1" kern="0" dirty="0">
                <a:solidFill>
                  <a:srgbClr val="000000"/>
                </a:solidFill>
                <a:latin typeface="Arial"/>
              </a:rPr>
              <a:t> d’exécution du plan d’action de la commune</a:t>
            </a:r>
            <a:endParaRPr lang="fr-FR" sz="2200" kern="0" dirty="0">
              <a:solidFill>
                <a:srgbClr val="000000"/>
              </a:solidFill>
              <a:latin typeface="Arial"/>
            </a:endParaRPr>
          </a:p>
          <a:p>
            <a:pPr marL="1169988" lvl="0" indent="-1169988" fontAlgn="base">
              <a:lnSpc>
                <a:spcPct val="100000"/>
              </a:lnSpc>
              <a:spcBef>
                <a:spcPts val="0"/>
              </a:spcBef>
              <a:buClr>
                <a:srgbClr val="C80F0F"/>
              </a:buClr>
              <a:buNone/>
              <a:tabLst>
                <a:tab pos="893763" algn="l"/>
              </a:tabLst>
              <a:defRPr/>
            </a:pPr>
            <a:r>
              <a:rPr lang="fr-FR" sz="2200" kern="0" dirty="0">
                <a:solidFill>
                  <a:srgbClr val="000000"/>
                </a:solidFill>
                <a:latin typeface="Arial"/>
              </a:rPr>
              <a:t>	A. </a:t>
            </a:r>
            <a:r>
              <a:rPr lang="fr-FR" sz="2000" kern="0" dirty="0" err="1">
                <a:solidFill>
                  <a:srgbClr val="000000"/>
                </a:solidFill>
                <a:latin typeface="Arial"/>
              </a:rPr>
              <a:t>Etat</a:t>
            </a:r>
            <a:r>
              <a:rPr lang="fr-FR" sz="2000" kern="0" dirty="0">
                <a:solidFill>
                  <a:srgbClr val="000000"/>
                </a:solidFill>
                <a:latin typeface="Arial"/>
              </a:rPr>
              <a:t> d’exécution des projets financés par les ressources transférées par les Ministères sectoriels.</a:t>
            </a:r>
          </a:p>
          <a:p>
            <a:pPr marL="1169988" lvl="0" indent="-1169988" fontAlgn="base">
              <a:lnSpc>
                <a:spcPct val="100000"/>
              </a:lnSpc>
              <a:spcBef>
                <a:spcPts val="0"/>
              </a:spcBef>
              <a:buClr>
                <a:srgbClr val="C80F0F"/>
              </a:buClr>
              <a:buNone/>
              <a:tabLst>
                <a:tab pos="893763" algn="l"/>
              </a:tabLst>
              <a:defRPr/>
            </a:pPr>
            <a:r>
              <a:rPr lang="fr-FR" sz="6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fr-FR" sz="2000" kern="0" dirty="0">
                <a:solidFill>
                  <a:srgbClr val="000000"/>
                </a:solidFill>
                <a:latin typeface="Arial"/>
              </a:rPr>
              <a:t>B. </a:t>
            </a:r>
            <a:r>
              <a:rPr lang="fr-FR" sz="2000" kern="0" dirty="0" err="1">
                <a:solidFill>
                  <a:srgbClr val="000000"/>
                </a:solidFill>
                <a:latin typeface="Arial"/>
              </a:rPr>
              <a:t>Etat</a:t>
            </a:r>
            <a:r>
              <a:rPr lang="fr-FR" sz="2000" kern="0" dirty="0">
                <a:solidFill>
                  <a:srgbClr val="000000"/>
                </a:solidFill>
                <a:latin typeface="Arial"/>
              </a:rPr>
              <a:t> d’exécution des projets financés par les autres ressources </a:t>
            </a: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buClr>
                <a:srgbClr val="C80F0F"/>
              </a:buClr>
              <a:buNone/>
              <a:tabLst>
                <a:tab pos="893763" algn="l"/>
              </a:tabLst>
              <a:defRPr/>
            </a:pPr>
            <a:r>
              <a:rPr lang="fr-FR" sz="2000" kern="0" dirty="0">
                <a:solidFill>
                  <a:srgbClr val="000000"/>
                </a:solidFill>
                <a:latin typeface="Arial"/>
              </a:rPr>
              <a:t>	C. Recommandations et perspectives</a:t>
            </a: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buClr>
                <a:srgbClr val="C80F0F"/>
              </a:buClr>
              <a:buNone/>
              <a:tabLst>
                <a:tab pos="2190750" algn="l"/>
              </a:tabLst>
              <a:defRPr/>
            </a:pPr>
            <a:r>
              <a:rPr lang="fr-FR" sz="2200" b="1" kern="0" dirty="0">
                <a:solidFill>
                  <a:srgbClr val="000000"/>
                </a:solidFill>
                <a:latin typeface="Arial"/>
              </a:rPr>
              <a:t>IV. Conclusion </a:t>
            </a:r>
            <a:r>
              <a:rPr lang="fr-FR" sz="2200" b="1" kern="0" dirty="0" smtClean="0">
                <a:solidFill>
                  <a:srgbClr val="000000"/>
                </a:solidFill>
                <a:latin typeface="Arial"/>
              </a:rPr>
              <a:t>Générale </a:t>
            </a:r>
            <a:r>
              <a:rPr lang="fr-FR" sz="2200" kern="0" dirty="0" smtClean="0">
                <a:solidFill>
                  <a:srgbClr val="000000"/>
                </a:solidFill>
                <a:latin typeface="Arial"/>
              </a:rPr>
              <a:t>(synthèse, difficultés, suggestions)</a:t>
            </a:r>
            <a:endParaRPr lang="fr-FR" sz="2200" kern="0" dirty="0">
              <a:solidFill>
                <a:srgbClr val="000000"/>
              </a:solidFill>
              <a:latin typeface="Arial"/>
            </a:endParaRP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buClr>
                <a:srgbClr val="C80F0F"/>
              </a:buClr>
              <a:buNone/>
              <a:tabLst>
                <a:tab pos="2190750" algn="l"/>
              </a:tabLst>
              <a:defRPr/>
            </a:pPr>
            <a:r>
              <a:rPr lang="fr-FR" sz="2200" b="1" kern="0" dirty="0">
                <a:solidFill>
                  <a:srgbClr val="000000"/>
                </a:solidFill>
                <a:latin typeface="Arial"/>
              </a:rPr>
              <a:t>V. Documents </a:t>
            </a:r>
            <a:r>
              <a:rPr lang="fr-FR" sz="2200" b="1" kern="0" dirty="0" smtClean="0">
                <a:solidFill>
                  <a:srgbClr val="000000"/>
                </a:solidFill>
                <a:latin typeface="Arial"/>
              </a:rPr>
              <a:t>Annexes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D641-83A5-4B1D-AF2E-6F0D65B1107D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2921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822" y="0"/>
            <a:ext cx="11688046" cy="646730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D641-83A5-4B1D-AF2E-6F0D65B1107D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96379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10575</TotalTime>
  <Words>633</Words>
  <Application>Microsoft Office PowerPoint</Application>
  <PresentationFormat>Grand écran</PresentationFormat>
  <Paragraphs>75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Constantia</vt:lpstr>
      <vt:lpstr>Times New Roman</vt:lpstr>
      <vt:lpstr>Tw Cen MT</vt:lpstr>
      <vt:lpstr>Wingdings</vt:lpstr>
      <vt:lpstr>Wingdings 2</vt:lpstr>
      <vt:lpstr>Thème Office</vt:lpstr>
      <vt:lpstr>OUTILS DE SUIVI DE L’EXERCICE DES COMPÉTENCES COMMUNALES  Par APALA MOIFFO Cyrille Directeur des Services Locaux Coordonnateur ST/CISL</vt:lpstr>
      <vt:lpstr>PLAN DE PRESENTATION</vt:lpstr>
      <vt:lpstr>I- CONTEXTE</vt:lpstr>
      <vt:lpstr>II- PROBLEMATIQUE DU SUIVI DES COMPETENCES TRANSFEREES</vt:lpstr>
      <vt:lpstr>  III- FONDEMENTS JURIDIQUES DU SUIVI DES COMPÉTENCES TRANSFÉRÉES </vt:lpstr>
      <vt:lpstr>Présentation PowerPoint</vt:lpstr>
      <vt:lpstr> IV- OBJECTIFS DES OUTILS DE SUIVI DES COMPÉTENCES  ET RESSOURCES TRANSFÉRÉES </vt:lpstr>
      <vt:lpstr> V- PRÉSENTATION SUCCINCTE DES OUTILS DE SUIVI DES COMPÉTENCES ET RESSOURCES TRANSFÉRÉES (RAPPORT SUR LA MISE EN ŒUVRE) 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</dc:creator>
  <cp:lastModifiedBy>MINDDEVEL/DSL</cp:lastModifiedBy>
  <cp:revision>374</cp:revision>
  <cp:lastPrinted>2024-06-12T12:50:44Z</cp:lastPrinted>
  <dcterms:created xsi:type="dcterms:W3CDTF">2023-05-14T19:22:08Z</dcterms:created>
  <dcterms:modified xsi:type="dcterms:W3CDTF">2025-11-27T14:57:47Z</dcterms:modified>
</cp:coreProperties>
</file>