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56" r:id="rId2"/>
    <p:sldId id="265" r:id="rId3"/>
    <p:sldId id="529" r:id="rId4"/>
    <p:sldId id="530" r:id="rId5"/>
    <p:sldId id="526" r:id="rId6"/>
    <p:sldId id="278" r:id="rId7"/>
    <p:sldId id="531" r:id="rId8"/>
    <p:sldId id="532" r:id="rId9"/>
    <p:sldId id="533" r:id="rId10"/>
    <p:sldId id="534" r:id="rId11"/>
    <p:sldId id="535" r:id="rId12"/>
    <p:sldId id="536" r:id="rId13"/>
    <p:sldId id="537" r:id="rId14"/>
    <p:sldId id="539" r:id="rId15"/>
    <p:sldId id="538" r:id="rId16"/>
    <p:sldId id="540" r:id="rId17"/>
    <p:sldId id="541" r:id="rId18"/>
    <p:sldId id="542" r:id="rId19"/>
    <p:sldId id="543" r:id="rId20"/>
    <p:sldId id="544" r:id="rId21"/>
    <p:sldId id="545" r:id="rId22"/>
    <p:sldId id="546" r:id="rId23"/>
    <p:sldId id="547" r:id="rId24"/>
    <p:sldId id="548" r:id="rId25"/>
    <p:sldId id="549" r:id="rId26"/>
    <p:sldId id="550" r:id="rId27"/>
    <p:sldId id="551" r:id="rId28"/>
    <p:sldId id="552" r:id="rId29"/>
    <p:sldId id="553" r:id="rId30"/>
    <p:sldId id="554" r:id="rId31"/>
    <p:sldId id="555" r:id="rId32"/>
    <p:sldId id="556" r:id="rId33"/>
    <p:sldId id="557" r:id="rId34"/>
    <p:sldId id="558" r:id="rId35"/>
    <p:sldId id="446" r:id="rId36"/>
    <p:sldId id="277"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30" autoAdjust="0"/>
    <p:restoredTop sz="94660"/>
  </p:normalViewPr>
  <p:slideViewPr>
    <p:cSldViewPr snapToGrid="0">
      <p:cViewPr varScale="1">
        <p:scale>
          <a:sx n="79" d="100"/>
          <a:sy n="79" d="100"/>
        </p:scale>
        <p:origin x="240" y="8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74DC0-1F02-4245-AB3F-98EE4481C4C5}" type="datetimeFigureOut">
              <a:rPr lang="fr-FR" smtClean="0"/>
              <a:t>29/12/2025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16EA5-5B93-4BF3-BA26-179F7E7C5486}" type="slidenum">
              <a:rPr lang="fr-FR" smtClean="0"/>
              <a:t>‹N°›</a:t>
            </a:fld>
            <a:endParaRPr lang="fr-FR"/>
          </a:p>
        </p:txBody>
      </p:sp>
    </p:spTree>
    <p:extLst>
      <p:ext uri="{BB962C8B-B14F-4D97-AF65-F5344CB8AC3E}">
        <p14:creationId xmlns:p14="http://schemas.microsoft.com/office/powerpoint/2010/main" val="354819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87729FD-72A9-44FE-BEA1-2EC682977432}" type="datetime1">
              <a:rPr lang="fr-FR" smtClean="0"/>
              <a:t>29/12/2025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2D641-83A5-4B1D-AF2E-6F0D65B1107D}" type="slidenum">
              <a:rPr lang="fr-FR" smtClean="0"/>
              <a:t>‹N°›</a:t>
            </a:fld>
            <a:endParaRPr lang="fr-FR"/>
          </a:p>
        </p:txBody>
      </p:sp>
      <p:sp>
        <p:nvSpPr>
          <p:cNvPr id="7" name="Rectangle 6"/>
          <p:cNvSpPr/>
          <p:nvPr userDrawn="1"/>
        </p:nvSpPr>
        <p:spPr>
          <a:xfrm>
            <a:off x="0" y="0"/>
            <a:ext cx="5277394" cy="1371599"/>
          </a:xfrm>
          <a:prstGeom prst="rect">
            <a:avLst/>
          </a:prstGeom>
          <a:solidFill>
            <a:srgbClr val="00B050"/>
          </a:solidFill>
          <a:ln w="15875" cap="flat" cmpd="sng" algn="ctr">
            <a:noFill/>
            <a:prstDash val="solid"/>
          </a:ln>
          <a:effectLst/>
        </p:spPr>
        <p:txBody>
          <a:bodyPr rtlCol="0" anchor="ctr"/>
          <a:lstStyle/>
          <a:p>
            <a:pPr algn="ctr" defTabSz="914400">
              <a:defRPr/>
            </a:pPr>
            <a:r>
              <a:rPr lang="fr-FR" sz="1400" b="1" kern="0" dirty="0">
                <a:solidFill>
                  <a:prstClr val="black"/>
                </a:solidFill>
                <a:latin typeface="Arial Narrow" panose="020B0606020202030204" pitchFamily="34" charset="0"/>
              </a:rPr>
              <a:t>REPUBLIQUE DU CAMEROUN</a:t>
            </a:r>
          </a:p>
          <a:p>
            <a:pPr algn="ctr" defTabSz="914400">
              <a:defRPr/>
            </a:pPr>
            <a:r>
              <a:rPr lang="fr-FR" sz="2000" b="1" kern="0" dirty="0">
                <a:solidFill>
                  <a:schemeClr val="bg1"/>
                </a:solidFill>
                <a:latin typeface="Tw Cen MT" panose="020B0602020104020603"/>
              </a:rPr>
              <a:t>MINISTERE DE LA DECENTRALISATION </a:t>
            </a:r>
          </a:p>
          <a:p>
            <a:pPr algn="ctr" defTabSz="914400">
              <a:defRPr/>
            </a:pPr>
            <a:r>
              <a:rPr lang="fr-FR" sz="2000" b="1" kern="0" dirty="0">
                <a:solidFill>
                  <a:schemeClr val="bg1"/>
                </a:solidFill>
                <a:latin typeface="Tw Cen MT" panose="020B0602020104020603"/>
              </a:rPr>
              <a:t>ET DU DEVELOPPEMENT LOCAL</a:t>
            </a:r>
            <a:endParaRPr lang="en-US" sz="2000" b="1" kern="0" dirty="0">
              <a:solidFill>
                <a:schemeClr val="bg1"/>
              </a:solidFill>
              <a:latin typeface="Tw Cen MT" panose="020B0602020104020603"/>
            </a:endParaRPr>
          </a:p>
        </p:txBody>
      </p:sp>
      <p:sp>
        <p:nvSpPr>
          <p:cNvPr id="8" name="Rectangle 7"/>
          <p:cNvSpPr/>
          <p:nvPr userDrawn="1"/>
        </p:nvSpPr>
        <p:spPr>
          <a:xfrm>
            <a:off x="6914607" y="0"/>
            <a:ext cx="5277393" cy="1371599"/>
          </a:xfrm>
          <a:prstGeom prst="rect">
            <a:avLst/>
          </a:prstGeom>
          <a:solidFill>
            <a:srgbClr val="00B050"/>
          </a:solidFill>
          <a:ln w="15875" cap="flat" cmpd="sng" algn="ctr">
            <a:noFill/>
            <a:prstDash val="solid"/>
          </a:ln>
          <a:effectLst/>
        </p:spPr>
        <p:txBody>
          <a:bodyPr rtlCol="0" anchor="ctr"/>
          <a:lstStyle/>
          <a:p>
            <a:pPr algn="ctr" defTabSz="914400">
              <a:defRPr/>
            </a:pPr>
            <a:r>
              <a:rPr lang="fr-FR" sz="1400" b="1" kern="0" dirty="0">
                <a:solidFill>
                  <a:prstClr val="black"/>
                </a:solidFill>
                <a:latin typeface="Arial Narrow" panose="020B0606020202030204" pitchFamily="34" charset="0"/>
              </a:rPr>
              <a:t>REPUBLIC OF CAMEROON</a:t>
            </a:r>
          </a:p>
          <a:p>
            <a:pPr algn="ctr" defTabSz="914400">
              <a:defRPr/>
            </a:pPr>
            <a:r>
              <a:rPr lang="fr-FR" sz="2000" b="1" kern="0" dirty="0">
                <a:solidFill>
                  <a:schemeClr val="bg1"/>
                </a:solidFill>
                <a:latin typeface="Tw Cen MT" panose="020B0602020104020603"/>
              </a:rPr>
              <a:t>MINISTRY OF DECENTRALIZATION </a:t>
            </a:r>
          </a:p>
          <a:p>
            <a:pPr algn="ctr" defTabSz="914400">
              <a:defRPr/>
            </a:pPr>
            <a:r>
              <a:rPr lang="fr-FR" sz="2000" b="1" kern="0" dirty="0">
                <a:solidFill>
                  <a:schemeClr val="bg1"/>
                </a:solidFill>
                <a:latin typeface="Tw Cen MT" panose="020B0602020104020603"/>
              </a:rPr>
              <a:t>AND LOCAL DEVELOPMENT</a:t>
            </a:r>
            <a:endParaRPr lang="en-US" sz="2000" b="1" kern="0" dirty="0">
              <a:solidFill>
                <a:schemeClr val="bg1"/>
              </a:solidFill>
              <a:latin typeface="Tw Cen MT" panose="020B0602020104020603"/>
            </a:endParaRPr>
          </a:p>
        </p:txBody>
      </p:sp>
      <p:pic>
        <p:nvPicPr>
          <p:cNvPr id="9" name="Image 8"/>
          <p:cNvPicPr>
            <a:picLocks noChangeAspect="1"/>
          </p:cNvPicPr>
          <p:nvPr userDrawn="1"/>
        </p:nvPicPr>
        <p:blipFill>
          <a:blip r:embed="rId2"/>
          <a:stretch>
            <a:fillRect/>
          </a:stretch>
        </p:blipFill>
        <p:spPr>
          <a:xfrm>
            <a:off x="5393881" y="0"/>
            <a:ext cx="1458685" cy="1371599"/>
          </a:xfrm>
          <a:prstGeom prst="rect">
            <a:avLst/>
          </a:prstGeom>
        </p:spPr>
      </p:pic>
      <p:pic>
        <p:nvPicPr>
          <p:cNvPr id="10" name="Imag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33160"/>
          <a:stretch/>
        </p:blipFill>
        <p:spPr>
          <a:xfrm>
            <a:off x="0" y="1342487"/>
            <a:ext cx="5393881" cy="1293327"/>
          </a:xfrm>
          <a:prstGeom prst="rect">
            <a:avLst/>
          </a:prstGeom>
        </p:spPr>
      </p:pic>
      <p:pic>
        <p:nvPicPr>
          <p:cNvPr id="11" name="Image 10"/>
          <p:cNvPicPr/>
          <p:nvPr userDrawn="1"/>
        </p:nvPicPr>
        <p:blipFill>
          <a:blip r:embed="rId4">
            <a:extLst>
              <a:ext uri="{28A0092B-C50C-407E-A947-70E740481C1C}">
                <a14:useLocalDpi xmlns:a14="http://schemas.microsoft.com/office/drawing/2010/main" val="0"/>
              </a:ext>
            </a:extLst>
          </a:blip>
          <a:stretch>
            <a:fillRect/>
          </a:stretch>
        </p:blipFill>
        <p:spPr>
          <a:xfrm>
            <a:off x="0" y="2447702"/>
            <a:ext cx="3232597" cy="4313705"/>
          </a:xfrm>
          <a:prstGeom prst="rect">
            <a:avLst/>
          </a:prstGeom>
        </p:spPr>
      </p:pic>
      <p:sp>
        <p:nvSpPr>
          <p:cNvPr id="12" name="Rectangle à coins arrondis 11"/>
          <p:cNvSpPr/>
          <p:nvPr userDrawn="1"/>
        </p:nvSpPr>
        <p:spPr>
          <a:xfrm>
            <a:off x="3677992" y="2803454"/>
            <a:ext cx="7861478" cy="3120828"/>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4211462" y="6188710"/>
            <a:ext cx="6195060" cy="53276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r">
              <a:spcAft>
                <a:spcPts val="0"/>
              </a:spcAft>
            </a:pPr>
            <a:r>
              <a:rPr lang="fr-FR" sz="9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Ministère de la Décentralisation et du Développement Local / </a:t>
            </a:r>
            <a:r>
              <a:rPr lang="fr-CM" sz="9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Ministry of Decentralization and Local Development</a:t>
            </a:r>
            <a:endParaRPr lang="fr-FR" sz="1200" dirty="0">
              <a:effectLst/>
              <a:latin typeface="Times New Roman" panose="02020603050405020304" pitchFamily="18" charset="0"/>
              <a:ea typeface="Times New Roman" panose="02020603050405020304" pitchFamily="18" charset="0"/>
            </a:endParaRPr>
          </a:p>
          <a:p>
            <a:pPr algn="ctr">
              <a:spcAft>
                <a:spcPts val="0"/>
              </a:spcAft>
            </a:pPr>
            <a:r>
              <a:rPr lang="fr-FR" sz="900" b="1" dirty="0">
                <a:solidFill>
                  <a:srgbClr val="00206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002060"/>
                </a:solidFill>
                <a:effectLst/>
                <a:latin typeface="Tw Cen MT" panose="020B0602020104020603" pitchFamily="34" charset="0"/>
                <a:ea typeface="Times New Roman" panose="02020603050405020304" pitchFamily="18" charset="0"/>
                <a:cs typeface="Times New Roman" panose="02020603050405020304" pitchFamily="18" charset="0"/>
              </a:rPr>
              <a:t>Rue Albert Ateba Ebe, Nlongkak Yaoundé ; Tel: +237 222 213 992; Fax: +237 222 213 992</a:t>
            </a:r>
            <a:endParaRPr lang="fr-FR" sz="1200" dirty="0">
              <a:effectLst/>
              <a:latin typeface="Times New Roman" panose="02020603050405020304" pitchFamily="18" charset="0"/>
              <a:ea typeface="Times New Roman" panose="02020603050405020304" pitchFamily="18" charset="0"/>
            </a:endParaRPr>
          </a:p>
          <a:p>
            <a:pPr algn="r">
              <a:spcAft>
                <a:spcPts val="0"/>
              </a:spcAft>
            </a:pPr>
            <a:r>
              <a:rPr lang="en-US" sz="9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Site web</a:t>
            </a:r>
            <a:r>
              <a:rPr lang="en-US" sz="9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8E4622"/>
                </a:solidFill>
                <a:effectLst/>
                <a:latin typeface="Tw Cen MT" panose="020B0602020104020603" pitchFamily="34" charset="0"/>
                <a:ea typeface="Times New Roman" panose="02020603050405020304" pitchFamily="18" charset="0"/>
                <a:cs typeface="Times New Roman" panose="02020603050405020304" pitchFamily="18" charset="0"/>
              </a:rPr>
              <a:t>www.minddevel.gov.cm</a:t>
            </a:r>
            <a:r>
              <a:rPr lang="en-US" sz="9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Courriel</a:t>
            </a:r>
            <a:r>
              <a:rPr lang="en-US" sz="9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8E4622"/>
                </a:solidFill>
                <a:effectLst/>
                <a:latin typeface="Tw Cen MT" panose="020B0602020104020603" pitchFamily="34" charset="0"/>
                <a:ea typeface="Times New Roman" panose="02020603050405020304" pitchFamily="18" charset="0"/>
                <a:cs typeface="Times New Roman" panose="02020603050405020304" pitchFamily="18" charset="0"/>
              </a:rPr>
              <a:t>contact@minddevel.gov.cm</a:t>
            </a:r>
            <a:r>
              <a:rPr lang="en-US" sz="9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Facebook</a:t>
            </a:r>
            <a:r>
              <a:rPr lang="en-US" sz="900" b="1" dirty="0">
                <a:solidFill>
                  <a:srgbClr val="8E4622"/>
                </a:solidFill>
                <a:effectLst/>
                <a:latin typeface="Tw Cen MT" panose="020B0602020104020603" pitchFamily="34" charset="0"/>
                <a:ea typeface="Times New Roman" panose="02020603050405020304" pitchFamily="18" charset="0"/>
                <a:cs typeface="Times New Roman" panose="02020603050405020304" pitchFamily="18" charset="0"/>
              </a:rPr>
              <a:t>: minddevel</a:t>
            </a:r>
            <a:r>
              <a:rPr lang="en-US" sz="9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Twitter</a:t>
            </a:r>
            <a:r>
              <a:rPr lang="en-US" sz="900" dirty="0">
                <a:solidFill>
                  <a:srgbClr val="000000"/>
                </a:solidFill>
                <a:effectLst/>
                <a:latin typeface="Tw Cen MT" panose="020B0602020104020603" pitchFamily="34" charset="0"/>
                <a:ea typeface="Times New Roman" panose="02020603050405020304" pitchFamily="18" charset="0"/>
                <a:cs typeface="Times New Roman" panose="02020603050405020304" pitchFamily="18" charset="0"/>
              </a:rPr>
              <a:t>: </a:t>
            </a:r>
            <a:r>
              <a:rPr lang="en-US" sz="900" b="1" dirty="0">
                <a:solidFill>
                  <a:srgbClr val="8E4622"/>
                </a:solidFill>
                <a:effectLst/>
                <a:latin typeface="Tw Cen MT" panose="020B0602020104020603" pitchFamily="34" charset="0"/>
                <a:ea typeface="Times New Roman" panose="02020603050405020304" pitchFamily="18" charset="0"/>
                <a:cs typeface="Times New Roman" panose="02020603050405020304" pitchFamily="18" charset="0"/>
              </a:rPr>
              <a:t>minddevel1</a:t>
            </a:r>
            <a:endParaRPr lang="fr-FR" sz="1200" dirty="0">
              <a:effectLst/>
              <a:latin typeface="Times New Roman" panose="02020603050405020304" pitchFamily="18" charset="0"/>
              <a:ea typeface="Times New Roman" panose="02020603050405020304" pitchFamily="18" charset="0"/>
            </a:endParaRPr>
          </a:p>
        </p:txBody>
      </p:sp>
      <p:sp>
        <p:nvSpPr>
          <p:cNvPr id="3" name="Triangle rectangle 2"/>
          <p:cNvSpPr/>
          <p:nvPr userDrawn="1"/>
        </p:nvSpPr>
        <p:spPr>
          <a:xfrm rot="5400000">
            <a:off x="3489867" y="2661016"/>
            <a:ext cx="1600246" cy="1631608"/>
          </a:xfrm>
          <a:prstGeom prst="r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userDrawn="1"/>
        </p:nvCxnSpPr>
        <p:spPr>
          <a:xfrm flipV="1">
            <a:off x="3682314" y="5222789"/>
            <a:ext cx="7784756" cy="24714"/>
          </a:xfrm>
          <a:prstGeom prst="line">
            <a:avLst/>
          </a:prstGeom>
        </p:spPr>
        <p:style>
          <a:lnRef idx="3">
            <a:schemeClr val="accent4"/>
          </a:lnRef>
          <a:fillRef idx="0">
            <a:schemeClr val="accent4"/>
          </a:fillRef>
          <a:effectRef idx="2">
            <a:schemeClr val="accent4"/>
          </a:effectRef>
          <a:fontRef idx="minor">
            <a:schemeClr val="tx1"/>
          </a:fontRef>
        </p:style>
      </p:cxnSp>
      <p:sp>
        <p:nvSpPr>
          <p:cNvPr id="14" name="Triangle rectangle 13"/>
          <p:cNvSpPr/>
          <p:nvPr userDrawn="1"/>
        </p:nvSpPr>
        <p:spPr>
          <a:xfrm rot="16200000">
            <a:off x="10183268" y="4548908"/>
            <a:ext cx="1600246" cy="1631608"/>
          </a:xfrm>
          <a:prstGeom prst="r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0527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3F8235-4B42-44EC-A588-5DD0480FF38E}" type="datetime1">
              <a:rPr lang="fr-FR" smtClean="0"/>
              <a:t>29/12/2025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163053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9A23B1-8158-45FC-AA9A-B72DAE692720}" type="datetime1">
              <a:rPr lang="fr-FR" smtClean="0"/>
              <a:t>29/12/2025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83466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1999606" y="6613134"/>
            <a:ext cx="2743200" cy="182563"/>
          </a:xfrm>
        </p:spPr>
        <p:txBody>
          <a:bodyPr/>
          <a:lstStyle/>
          <a:p>
            <a:fld id="{0E9FC187-F55F-46C5-8EC7-DC32DAC2B766}" type="datetime1">
              <a:rPr lang="fr-FR" smtClean="0"/>
              <a:t>29/12/2025</a:t>
            </a:fld>
            <a:endParaRPr lang="fr-FR"/>
          </a:p>
        </p:txBody>
      </p:sp>
      <p:sp>
        <p:nvSpPr>
          <p:cNvPr id="5" name="Espace réservé du pied de page 4"/>
          <p:cNvSpPr>
            <a:spLocks noGrp="1"/>
          </p:cNvSpPr>
          <p:nvPr>
            <p:ph type="ftr" sz="quarter" idx="11"/>
          </p:nvPr>
        </p:nvSpPr>
        <p:spPr>
          <a:xfrm>
            <a:off x="5029898" y="6630193"/>
            <a:ext cx="4114800" cy="182563"/>
          </a:xfrm>
        </p:spPr>
        <p:txBody>
          <a:bodyPr/>
          <a:lstStyle/>
          <a:p>
            <a:endParaRPr lang="fr-FR" dirty="0"/>
          </a:p>
        </p:txBody>
      </p:sp>
      <p:grpSp>
        <p:nvGrpSpPr>
          <p:cNvPr id="9" name="Groupe 8"/>
          <p:cNvGrpSpPr/>
          <p:nvPr userDrawn="1"/>
        </p:nvGrpSpPr>
        <p:grpSpPr>
          <a:xfrm>
            <a:off x="1064115" y="6401684"/>
            <a:ext cx="10363737" cy="153294"/>
            <a:chOff x="1339403" y="6452315"/>
            <a:chExt cx="9543245" cy="180305"/>
          </a:xfrm>
        </p:grpSpPr>
        <p:grpSp>
          <p:nvGrpSpPr>
            <p:cNvPr id="10" name="Groupe 9"/>
            <p:cNvGrpSpPr/>
            <p:nvPr userDrawn="1"/>
          </p:nvGrpSpPr>
          <p:grpSpPr>
            <a:xfrm>
              <a:off x="1339403" y="6452315"/>
              <a:ext cx="9543245" cy="180305"/>
              <a:chOff x="1236372" y="6413679"/>
              <a:chExt cx="7673661" cy="180304"/>
            </a:xfrm>
          </p:grpSpPr>
          <p:sp>
            <p:nvSpPr>
              <p:cNvPr id="12" name="Rectangle 11"/>
              <p:cNvSpPr/>
              <p:nvPr userDrawn="1"/>
            </p:nvSpPr>
            <p:spPr>
              <a:xfrm>
                <a:off x="1236372" y="6413679"/>
                <a:ext cx="2588653" cy="1803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userDrawn="1"/>
            </p:nvSpPr>
            <p:spPr>
              <a:xfrm>
                <a:off x="3732727" y="6413679"/>
                <a:ext cx="2588653" cy="1803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6321380" y="6413679"/>
                <a:ext cx="2588653" cy="1803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Étoile à 5 branches 10"/>
            <p:cNvSpPr/>
            <p:nvPr userDrawn="1"/>
          </p:nvSpPr>
          <p:spPr>
            <a:xfrm>
              <a:off x="5885646" y="6452315"/>
              <a:ext cx="238258" cy="14325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6" name="Image 15"/>
          <p:cNvPicPr/>
          <p:nvPr userDrawn="1"/>
        </p:nvPicPr>
        <p:blipFill>
          <a:blip r:embed="rId2">
            <a:extLst>
              <a:ext uri="{BEBA8EAE-BF5A-486C-A8C5-ECC9F3942E4B}">
                <a14:imgProps xmlns:a14="http://schemas.microsoft.com/office/drawing/2010/main">
                  <a14:imgLayer r:embed="rId3">
                    <a14:imgEffect>
                      <a14:sharpenSoften amount="-94000"/>
                    </a14:imgEffect>
                    <a14:imgEffect>
                      <a14:colorTemperature colorTemp="1500"/>
                    </a14:imgEffect>
                    <a14:imgEffect>
                      <a14:saturation sat="0"/>
                    </a14:imgEffect>
                    <a14:imgEffect>
                      <a14:brightnessContrast bright="29000" contrast="19000"/>
                    </a14:imgEffect>
                  </a14:imgLayer>
                </a14:imgProps>
              </a:ext>
              <a:ext uri="{28A0092B-C50C-407E-A947-70E740481C1C}">
                <a14:useLocalDpi xmlns:a14="http://schemas.microsoft.com/office/drawing/2010/main" val="0"/>
              </a:ext>
            </a:extLst>
          </a:blip>
          <a:stretch>
            <a:fillRect/>
          </a:stretch>
        </p:blipFill>
        <p:spPr>
          <a:xfrm>
            <a:off x="2997559" y="1553829"/>
            <a:ext cx="5911402" cy="4206631"/>
          </a:xfrm>
          <a:prstGeom prst="rect">
            <a:avLst/>
          </a:prstGeom>
          <a:ln>
            <a:noFill/>
          </a:ln>
          <a:effectLst>
            <a:softEdge rad="112500"/>
          </a:effectLst>
        </p:spPr>
      </p:pic>
      <p:sp>
        <p:nvSpPr>
          <p:cNvPr id="6" name="Espace réservé du numéro de diapositive 5"/>
          <p:cNvSpPr>
            <a:spLocks noGrp="1"/>
          </p:cNvSpPr>
          <p:nvPr>
            <p:ph type="sldNum" sz="quarter" idx="12"/>
          </p:nvPr>
        </p:nvSpPr>
        <p:spPr>
          <a:xfrm>
            <a:off x="10444766" y="6609098"/>
            <a:ext cx="1584102" cy="190633"/>
          </a:xfrm>
        </p:spPr>
        <p:txBody>
          <a:bodyPr/>
          <a:lstStyle/>
          <a:p>
            <a:fld id="{B392D641-83A5-4B1D-AF2E-6F0D65B1107D}" type="slidenum">
              <a:rPr lang="fr-FR" smtClean="0"/>
              <a:t>‹N°›</a:t>
            </a:fld>
            <a:endParaRPr lang="fr-FR" dirty="0"/>
          </a:p>
        </p:txBody>
      </p:sp>
      <p:pic>
        <p:nvPicPr>
          <p:cNvPr id="8" name="Image 7"/>
          <p:cNvPicPr/>
          <p:nvPr userDrawn="1"/>
        </p:nvPicPr>
        <p:blipFill>
          <a:blip r:embed="rId4"/>
          <a:stretch>
            <a:fillRect/>
          </a:stretch>
        </p:blipFill>
        <p:spPr>
          <a:xfrm>
            <a:off x="12957" y="6143906"/>
            <a:ext cx="1051158" cy="668850"/>
          </a:xfrm>
          <a:prstGeom prst="roundRect">
            <a:avLst>
              <a:gd name="adj" fmla="val 8594"/>
            </a:avLst>
          </a:prstGeom>
          <a:solidFill>
            <a:srgbClr val="FFFFFF">
              <a:shade val="85000"/>
            </a:srgbClr>
          </a:solidFill>
          <a:ln>
            <a:noFill/>
          </a:ln>
          <a:effectLst/>
        </p:spPr>
      </p:pic>
      <p:pic>
        <p:nvPicPr>
          <p:cNvPr id="17" name="Picture 4" descr="G:\Image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163408" y="6208061"/>
            <a:ext cx="925337" cy="649939"/>
          </a:xfrm>
          <a:prstGeom prst="rect">
            <a:avLst/>
          </a:prstGeom>
          <a:noFill/>
          <a:extLst>
            <a:ext uri="{909E8E84-426E-40DD-AFC4-6F175D3DCCD1}">
              <a14:hiddenFill xmlns:a14="http://schemas.microsoft.com/office/drawing/2010/main">
                <a:solidFill>
                  <a:srgbClr val="FFFFFF"/>
                </a:solidFill>
              </a14:hiddenFill>
            </a:ext>
          </a:extLst>
        </p:spPr>
      </p:pic>
      <p:sp>
        <p:nvSpPr>
          <p:cNvPr id="7" name="Organigramme : Document 6"/>
          <p:cNvSpPr/>
          <p:nvPr userDrawn="1"/>
        </p:nvSpPr>
        <p:spPr>
          <a:xfrm>
            <a:off x="84266" y="-5190"/>
            <a:ext cx="11994270" cy="993252"/>
          </a:xfrm>
          <a:prstGeom prst="flowChartDocument">
            <a:avLst/>
          </a:prstGeom>
          <a:gradFill flip="none" rotWithShape="1">
            <a:gsLst>
              <a:gs pos="0">
                <a:srgbClr val="00B050">
                  <a:shade val="30000"/>
                  <a:satMod val="115000"/>
                  <a:lumMod val="60000"/>
                </a:srgbClr>
              </a:gs>
              <a:gs pos="50000">
                <a:srgbClr val="00B050">
                  <a:shade val="67500"/>
                  <a:satMod val="115000"/>
                </a:srgbClr>
              </a:gs>
              <a:gs pos="100000">
                <a:srgbClr val="00B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rectangle 14"/>
          <p:cNvSpPr/>
          <p:nvPr userDrawn="1"/>
        </p:nvSpPr>
        <p:spPr>
          <a:xfrm rot="5400000">
            <a:off x="92411" y="-99673"/>
            <a:ext cx="682580" cy="867399"/>
          </a:xfrm>
          <a:prstGeom prst="r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p:cNvSpPr/>
          <p:nvPr userDrawn="1"/>
        </p:nvSpPr>
        <p:spPr>
          <a:xfrm rot="16200000">
            <a:off x="11417011" y="47994"/>
            <a:ext cx="682580" cy="867399"/>
          </a:xfrm>
          <a:prstGeom prst="rtTriangl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13233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D20C423-A52A-4241-8861-073C968BE911}" type="datetime1">
              <a:rPr lang="fr-FR" smtClean="0"/>
              <a:t>29/12/2025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243388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53A69B0-B94E-471C-AA79-E2113D525C0F}" type="datetime1">
              <a:rPr lang="fr-FR" smtClean="0"/>
              <a:t>29/12/2025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203787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FCC48BD-F2B6-4D79-BD89-EB9E0CAD6A4F}" type="datetime1">
              <a:rPr lang="fr-FR" smtClean="0"/>
              <a:t>29/12/2025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1878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ADF9BA8-0763-4F2F-A803-E319765A6154}" type="datetime1">
              <a:rPr lang="fr-FR" smtClean="0"/>
              <a:t>29/12/2025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412303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29697D-BE27-4110-B94C-1C3AF04268B7}" type="datetime1">
              <a:rPr lang="fr-FR" smtClean="0"/>
              <a:t>29/12/2025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374888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5BF7EE3-30C1-4525-89FC-885E534F535B}" type="datetime1">
              <a:rPr lang="fr-FR" smtClean="0"/>
              <a:t>29/12/2025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279179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E2C04C3-8C8E-4EB8-9FCC-0ECCAFB3755A}" type="datetime1">
              <a:rPr lang="fr-FR" smtClean="0"/>
              <a:t>29/12/2025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92D641-83A5-4B1D-AF2E-6F0D65B1107D}" type="slidenum">
              <a:rPr lang="fr-FR" smtClean="0"/>
              <a:t>‹N°›</a:t>
            </a:fld>
            <a:endParaRPr lang="fr-FR"/>
          </a:p>
        </p:txBody>
      </p:sp>
    </p:spTree>
    <p:extLst>
      <p:ext uri="{BB962C8B-B14F-4D97-AF65-F5344CB8AC3E}">
        <p14:creationId xmlns:p14="http://schemas.microsoft.com/office/powerpoint/2010/main" val="3838367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B6B04-9068-441A-B4E1-8CDFC4231D2E}" type="datetime1">
              <a:rPr lang="fr-FR" smtClean="0"/>
              <a:t>29/12/2025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2D641-83A5-4B1D-AF2E-6F0D65B1107D}" type="slidenum">
              <a:rPr lang="fr-FR" smtClean="0"/>
              <a:t>‹N°›</a:t>
            </a:fld>
            <a:endParaRPr lang="fr-FR"/>
          </a:p>
        </p:txBody>
      </p:sp>
    </p:spTree>
    <p:extLst>
      <p:ext uri="{BB962C8B-B14F-4D97-AF65-F5344CB8AC3E}">
        <p14:creationId xmlns:p14="http://schemas.microsoft.com/office/powerpoint/2010/main" val="274782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3526971" y="2830284"/>
            <a:ext cx="8215086" cy="3004457"/>
          </a:xfrm>
        </p:spPr>
        <p:txBody>
          <a:bodyPr>
            <a:normAutofit/>
          </a:bodyPr>
          <a:lstStyle/>
          <a:p>
            <a:pPr algn="ctr" defTabSz="1097280"/>
            <a:r>
              <a:rPr lang="fr-FR" sz="36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PROCESSUS D'ÉLABORATION </a:t>
            </a:r>
            <a:br>
              <a:rPr lang="fr-FR" sz="36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br>
            <a:r>
              <a:rPr lang="fr-FR" sz="3600" b="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DU COMPTE ADMINISTRATIF</a:t>
            </a:r>
            <a:br>
              <a:rPr lang="fr-FR" sz="4000" b="1" dirty="0">
                <a:solidFill>
                  <a:schemeClr val="bg1"/>
                </a:solidFill>
                <a:latin typeface="Arial Narrow" panose="020B0604020202020204" pitchFamily="34" charset="0"/>
                <a:cs typeface="Arial Narrow" panose="020B0604020202020204" pitchFamily="34" charset="0"/>
              </a:rPr>
            </a:br>
            <a:br>
              <a:rPr lang="fr-FR" sz="1800" b="1" dirty="0">
                <a:solidFill>
                  <a:schemeClr val="bg1"/>
                </a:solidFill>
                <a:latin typeface="Arial Narrow" panose="020B0604020202020204" pitchFamily="34" charset="0"/>
                <a:cs typeface="Arial Narrow" panose="020B0604020202020204" pitchFamily="34" charset="0"/>
              </a:rPr>
            </a:br>
            <a:br>
              <a:rPr lang="fr-FR" sz="1050" dirty="0">
                <a:solidFill>
                  <a:schemeClr val="bg1"/>
                </a:solidFill>
                <a:latin typeface="Arial Narrow" panose="020B0604020202020204" pitchFamily="34" charset="0"/>
                <a:cs typeface="Arial Narrow" panose="020B0604020202020204" pitchFamily="34" charset="0"/>
              </a:rPr>
            </a:br>
            <a:r>
              <a:rPr lang="fr-FR" sz="2000" dirty="0">
                <a:solidFill>
                  <a:schemeClr val="bg1"/>
                </a:solidFill>
                <a:latin typeface="Goudy Old Style" panose="02020502050305020303" pitchFamily="18" charset="77"/>
                <a:cs typeface="Arial Narrow" panose="020B0604020202020204" pitchFamily="34" charset="0"/>
              </a:rPr>
              <a:t>Par </a:t>
            </a:r>
            <a:r>
              <a:rPr lang="fr-FR" sz="2000" b="1" dirty="0">
                <a:solidFill>
                  <a:schemeClr val="bg1"/>
                </a:solidFill>
                <a:latin typeface="Goudy Old Style" panose="02020502050305020303" pitchFamily="18" charset="77"/>
                <a:cs typeface="Arial Narrow" panose="020B0604020202020204" pitchFamily="34" charset="0"/>
              </a:rPr>
              <a:t>Dr MOUT NYAMBARA Estelle</a:t>
            </a:r>
            <a:br>
              <a:rPr lang="fr-FR" sz="2000" b="1" dirty="0">
                <a:solidFill>
                  <a:schemeClr val="bg1"/>
                </a:solidFill>
                <a:latin typeface="Goudy Old Style" panose="02020502050305020303" pitchFamily="18" charset="77"/>
                <a:cs typeface="Arial Narrow" panose="020B0604020202020204" pitchFamily="34" charset="0"/>
              </a:rPr>
            </a:br>
            <a:r>
              <a:rPr lang="fr-FR" sz="2000" b="1" dirty="0">
                <a:solidFill>
                  <a:schemeClr val="bg1"/>
                </a:solidFill>
                <a:latin typeface="Goudy Old Style" panose="02020502050305020303" pitchFamily="18" charset="77"/>
                <a:cs typeface="Arial Narrow" panose="020B0604020202020204" pitchFamily="34" charset="0"/>
              </a:rPr>
              <a:t>Chargé de cours</a:t>
            </a:r>
            <a:br>
              <a:rPr lang="fr-FR" sz="2000" b="1" dirty="0">
                <a:solidFill>
                  <a:schemeClr val="bg1"/>
                </a:solidFill>
                <a:latin typeface="Goudy Old Style" panose="02020502050305020303" pitchFamily="18" charset="77"/>
                <a:cs typeface="Arial Narrow" panose="020B0604020202020204" pitchFamily="34" charset="0"/>
              </a:rPr>
            </a:br>
            <a:r>
              <a:rPr lang="fr-FR" sz="2000" b="1" dirty="0">
                <a:solidFill>
                  <a:schemeClr val="bg1"/>
                </a:solidFill>
                <a:latin typeface="Goudy Old Style" panose="02020502050305020303" pitchFamily="18" charset="77"/>
                <a:cs typeface="Arial Narrow" panose="020B0604020202020204" pitchFamily="34" charset="0"/>
              </a:rPr>
              <a:t>Sous-Directeur de la Fiscalité Locale/MINDDEVEL</a:t>
            </a:r>
            <a:endParaRPr lang="fr-FR" sz="2000" dirty="0">
              <a:solidFill>
                <a:schemeClr val="bg1"/>
              </a:solidFill>
              <a:latin typeface="Goudy Old Style" panose="02020502050305020303" pitchFamily="18" charset="77"/>
              <a:cs typeface="Arial Narrow" panose="020B0604020202020204" pitchFamily="34" charset="0"/>
            </a:endParaRPr>
          </a:p>
        </p:txBody>
      </p:sp>
      <p:sp>
        <p:nvSpPr>
          <p:cNvPr id="3" name="Rectangle 2">
            <a:extLst>
              <a:ext uri="{FF2B5EF4-FFF2-40B4-BE49-F238E27FC236}">
                <a16:creationId xmlns:a16="http://schemas.microsoft.com/office/drawing/2014/main" id="{4E9A155B-FC24-FC0F-324B-6EACDC4B71E3}"/>
              </a:ext>
            </a:extLst>
          </p:cNvPr>
          <p:cNvSpPr/>
          <p:nvPr/>
        </p:nvSpPr>
        <p:spPr>
          <a:xfrm>
            <a:off x="4142524" y="1694946"/>
            <a:ext cx="7886191" cy="830997"/>
          </a:xfrm>
          <a:prstGeom prst="rect">
            <a:avLst/>
          </a:prstGeom>
          <a:solidFill>
            <a:schemeClr val="bg1">
              <a:alpha val="72000"/>
            </a:schemeClr>
          </a:solidFill>
          <a:ln>
            <a:noFill/>
          </a:ln>
          <a:effectLst>
            <a:softEdge rad="127000"/>
          </a:effectLst>
        </p:spPr>
        <p:txBody>
          <a:bodyPr wrap="square">
            <a:spAutoFit/>
          </a:bodyPr>
          <a:lstStyle/>
          <a:p>
            <a:pPr algn="ctr"/>
            <a:r>
              <a:rPr lang="fr-FR" sz="2400" b="1" dirty="0">
                <a:solidFill>
                  <a:srgbClr val="0070C0"/>
                </a:solidFill>
                <a:latin typeface="Goudy Old Style" panose="02020502050305020303" pitchFamily="18" charset="77"/>
                <a:ea typeface="Tahoma" panose="020B0604030504040204" pitchFamily="34" charset="0"/>
                <a:cs typeface="Tahoma" panose="020B0604030504040204" pitchFamily="34" charset="0"/>
              </a:rPr>
              <a:t>SÉMINAIRE DE RENFORCEMENT DES CAPACITÉS </a:t>
            </a:r>
          </a:p>
          <a:p>
            <a:pPr algn="ctr"/>
            <a:r>
              <a:rPr lang="fr-FR" sz="2400" b="1" dirty="0">
                <a:solidFill>
                  <a:srgbClr val="0070C0"/>
                </a:solidFill>
                <a:latin typeface="Goudy Old Style" panose="02020502050305020303" pitchFamily="18" charset="77"/>
                <a:ea typeface="Tahoma" panose="020B0604030504040204" pitchFamily="34" charset="0"/>
                <a:cs typeface="Tahoma" panose="020B0604030504040204" pitchFamily="34" charset="0"/>
              </a:rPr>
              <a:t>DES SECRÉTAIRES GÉNÉRAUX DES COMMUNES</a:t>
            </a:r>
            <a:endParaRPr lang="en-US" sz="2400" b="1" dirty="0">
              <a:solidFill>
                <a:srgbClr val="0070C0"/>
              </a:solidFill>
              <a:latin typeface="Goudy Old Style" panose="02020502050305020303" pitchFamily="18" charset="77"/>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8854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4971" y="865414"/>
            <a:ext cx="11742058" cy="5502729"/>
          </a:xfrm>
        </p:spPr>
        <p:txBody>
          <a:bodyPr anchor="ctr">
            <a:normAutofit lnSpcReduction="10000"/>
          </a:bodyPr>
          <a:lstStyle/>
          <a:p>
            <a:pPr marL="0" indent="0" algn="just">
              <a:lnSpc>
                <a:spcPct val="150000"/>
              </a:lnSpc>
              <a:buNone/>
            </a:pPr>
            <a:r>
              <a:rPr lang="fr-FR" b="1" dirty="0">
                <a:latin typeface="Goudy Old Style" panose="02020502050305020303" pitchFamily="18" charset="77"/>
                <a:cs typeface="Times New Roman" panose="02020603050405020304" pitchFamily="18" charset="0"/>
              </a:rPr>
              <a:t>B. </a:t>
            </a:r>
            <a:r>
              <a:rPr lang="fr-FR" b="1" u="sng" dirty="0">
                <a:latin typeface="Goudy Old Style" panose="02020502050305020303" pitchFamily="18" charset="77"/>
                <a:cs typeface="Times New Roman" panose="02020603050405020304" pitchFamily="18" charset="0"/>
              </a:rPr>
              <a:t>LA CLÔTURE DES DÉPENSES :</a:t>
            </a:r>
          </a:p>
          <a:p>
            <a:pPr marL="0" indent="0" algn="just">
              <a:lnSpc>
                <a:spcPct val="150000"/>
              </a:lnSpc>
              <a:buNone/>
            </a:pPr>
            <a:r>
              <a:rPr lang="fr-FR" sz="2800" dirty="0">
                <a:latin typeface="Goudy Old Style" panose="02020502050305020303" pitchFamily="18" charset="77"/>
              </a:rPr>
              <a:t>La clôture des dépenses est une responsabilité de l’ordonnateur et doit être entamé le dernier jour ouvrable de chaque exercice. Elle est faite en plusieurs étapes comme ci-après présentées :</a:t>
            </a:r>
          </a:p>
          <a:p>
            <a:pPr marL="571500" lvl="0" indent="-571500" algn="just">
              <a:lnSpc>
                <a:spcPct val="150000"/>
              </a:lnSpc>
              <a:buFont typeface="Wingdings" panose="05000000000000000000" pitchFamily="2" charset="2"/>
              <a:buChar char="§"/>
            </a:pPr>
            <a:r>
              <a:rPr lang="fr-FR" sz="2800" b="1" dirty="0">
                <a:latin typeface="Goudy Old Style" panose="02020502050305020303" pitchFamily="18" charset="77"/>
              </a:rPr>
              <a:t>la clôture des opérations de la régie d’avance le 31 décembre</a:t>
            </a:r>
            <a:r>
              <a:rPr lang="fr-FR" sz="2800" dirty="0">
                <a:latin typeface="Goudy Old Style" panose="02020502050305020303" pitchFamily="18" charset="77"/>
              </a:rPr>
              <a:t> ;</a:t>
            </a:r>
          </a:p>
          <a:p>
            <a:pPr marL="571500" lvl="0" indent="-571500" algn="just">
              <a:lnSpc>
                <a:spcPct val="150000"/>
              </a:lnSpc>
              <a:buFont typeface="Wingdings" panose="05000000000000000000" pitchFamily="2" charset="2"/>
              <a:buChar char="§"/>
            </a:pPr>
            <a:r>
              <a:rPr lang="fr-FR" sz="2800" b="1" dirty="0">
                <a:latin typeface="Goudy Old Style" panose="02020502050305020303" pitchFamily="18" charset="77"/>
              </a:rPr>
              <a:t>l’arrêt des engagements</a:t>
            </a:r>
            <a:r>
              <a:rPr lang="fr-FR" sz="2800" dirty="0">
                <a:latin typeface="Goudy Old Style" panose="02020502050305020303" pitchFamily="18" charset="77"/>
              </a:rPr>
              <a:t> : l’ordonnateur doit procéder, le dernier jour ouvrable, au contrôle des engagements afin de s’assurer que toutes les dépenses obligatoires de l’exercice ont été engagées.</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10</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 LE PROCESSUS DE CLÔTURE DE L'EXERCICE </a:t>
            </a:r>
          </a:p>
        </p:txBody>
      </p:sp>
    </p:spTree>
    <p:extLst>
      <p:ext uri="{BB962C8B-B14F-4D97-AF65-F5344CB8AC3E}">
        <p14:creationId xmlns:p14="http://schemas.microsoft.com/office/powerpoint/2010/main" val="824300925"/>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4971" y="865414"/>
            <a:ext cx="11742058" cy="5502729"/>
          </a:xfrm>
        </p:spPr>
        <p:txBody>
          <a:bodyPr anchor="ctr">
            <a:normAutofit lnSpcReduction="10000"/>
          </a:bodyPr>
          <a:lstStyle/>
          <a:p>
            <a:pPr marL="0" indent="0" algn="just">
              <a:lnSpc>
                <a:spcPct val="150000"/>
              </a:lnSpc>
              <a:buNone/>
            </a:pPr>
            <a:r>
              <a:rPr lang="fr-FR" b="1" dirty="0">
                <a:latin typeface="Goudy Old Style" panose="02020502050305020303" pitchFamily="18" charset="77"/>
                <a:cs typeface="Times New Roman" panose="02020603050405020304" pitchFamily="18" charset="0"/>
              </a:rPr>
              <a:t>B. </a:t>
            </a:r>
            <a:r>
              <a:rPr lang="fr-FR" b="1" u="sng" dirty="0">
                <a:latin typeface="Goudy Old Style" panose="02020502050305020303" pitchFamily="18" charset="77"/>
                <a:cs typeface="Times New Roman" panose="02020603050405020304" pitchFamily="18" charset="0"/>
              </a:rPr>
              <a:t>LA CLÔTURE DES DÉPENSES :</a:t>
            </a:r>
          </a:p>
          <a:p>
            <a:pPr marL="571500" lvl="0" indent="-571500" algn="just">
              <a:lnSpc>
                <a:spcPct val="150000"/>
              </a:lnSpc>
              <a:buFont typeface="Wingdings" panose="05000000000000000000" pitchFamily="2" charset="2"/>
              <a:buChar char="§"/>
            </a:pPr>
            <a:r>
              <a:rPr lang="fr-FR" sz="2800" b="1" dirty="0">
                <a:latin typeface="Goudy Old Style" panose="02020502050305020303" pitchFamily="18" charset="77"/>
              </a:rPr>
              <a:t>le contrôle des enregistrements des dépenses</a:t>
            </a:r>
            <a:r>
              <a:rPr lang="fr-FR" sz="2800" dirty="0">
                <a:latin typeface="Goudy Old Style" panose="02020502050305020303" pitchFamily="18" charset="77"/>
              </a:rPr>
              <a:t> : il y’a lieu de s’assurer que toutes les opérations des dépenses sont bien enregistrées pour leurs bons montants et pour la collecte imputation ;</a:t>
            </a:r>
          </a:p>
          <a:p>
            <a:pPr marL="571500" lvl="0" indent="-571500" algn="just">
              <a:lnSpc>
                <a:spcPct val="150000"/>
              </a:lnSpc>
              <a:buFont typeface="Wingdings" panose="05000000000000000000" pitchFamily="2" charset="2"/>
              <a:buChar char="§"/>
            </a:pPr>
            <a:r>
              <a:rPr lang="fr-FR" sz="2800" b="1" dirty="0">
                <a:latin typeface="Goudy Old Style" panose="02020502050305020303" pitchFamily="18" charset="77"/>
              </a:rPr>
              <a:t>le rapprochement avec le Receveur régional/municipal</a:t>
            </a:r>
            <a:r>
              <a:rPr lang="fr-FR" sz="2800" dirty="0">
                <a:latin typeface="Goudy Old Style" panose="02020502050305020303" pitchFamily="18" charset="77"/>
              </a:rPr>
              <a:t> : L’objectif de ce rapprochement est de s’assurer que le receveur a pris en charge toutes les dépenses mandatées. Tout écart éventuel doit être justifié et régularisé ;</a:t>
            </a:r>
          </a:p>
          <a:p>
            <a:pPr marL="571500" lvl="0" indent="-571500" algn="just">
              <a:lnSpc>
                <a:spcPct val="150000"/>
              </a:lnSpc>
              <a:buFont typeface="Wingdings" panose="05000000000000000000" pitchFamily="2" charset="2"/>
              <a:buChar char="§"/>
            </a:pPr>
            <a:r>
              <a:rPr lang="fr-FR" sz="2800" b="1" dirty="0">
                <a:latin typeface="Goudy Old Style" panose="02020502050305020303" pitchFamily="18" charset="77"/>
              </a:rPr>
              <a:t>l’arrêt des registres de dépenses</a:t>
            </a:r>
            <a:r>
              <a:rPr lang="fr-FR" sz="2800" dirty="0">
                <a:latin typeface="Goudy Old Style" panose="02020502050305020303" pitchFamily="18" charset="77"/>
              </a:rPr>
              <a:t> doit être matérialisé fiche par fiche.</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11</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 LE PROCESSUS DE CLÔTURE DE L'EXERCICE </a:t>
            </a:r>
          </a:p>
        </p:txBody>
      </p:sp>
    </p:spTree>
    <p:extLst>
      <p:ext uri="{BB962C8B-B14F-4D97-AF65-F5344CB8AC3E}">
        <p14:creationId xmlns:p14="http://schemas.microsoft.com/office/powerpoint/2010/main" val="79160411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4171" y="2139044"/>
            <a:ext cx="11742058" cy="1784046"/>
          </a:xfrm>
          <a:noFill/>
          <a:ln>
            <a:noFill/>
          </a:ln>
        </p:spPr>
        <p:txBody>
          <a:bodyPr anchor="ctr">
            <a:normAutofit fontScale="92500"/>
          </a:bodyPr>
          <a:lstStyle/>
          <a:p>
            <a:pPr marL="0" lvl="0" indent="0" algn="ctr">
              <a:lnSpc>
                <a:spcPct val="200000"/>
              </a:lnSpc>
              <a:buNone/>
            </a:pPr>
            <a:r>
              <a:rPr lang="fr-FR" sz="3200" b="1" dirty="0">
                <a:latin typeface="Goudy Old Style" panose="02020502050305020303" pitchFamily="18" charset="77"/>
                <a:ea typeface="Noto Serif SC Bold" pitchFamily="34" charset="-122"/>
                <a:cs typeface="Noto Serif SC Bold" pitchFamily="34" charset="-120"/>
              </a:rPr>
              <a:t>LE PROCESSUS D’ÉLABORATION DU COMPTE ADMINISTRATIF</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12</a:t>
            </a:fld>
            <a:endParaRPr lang="fr-FR" dirty="0"/>
          </a:p>
        </p:txBody>
      </p:sp>
      <p:sp>
        <p:nvSpPr>
          <p:cNvPr id="5" name="Rectangle 4"/>
          <p:cNvSpPr/>
          <p:nvPr/>
        </p:nvSpPr>
        <p:spPr>
          <a:xfrm>
            <a:off x="1851582" y="89687"/>
            <a:ext cx="8488836"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400" b="1" dirty="0">
                <a:latin typeface="Arial Narrow" panose="020B0606020202030204" pitchFamily="34" charset="0"/>
              </a:rPr>
              <a:t>DEUXIÈME PARTIE</a:t>
            </a:r>
          </a:p>
        </p:txBody>
      </p:sp>
      <p:pic>
        <p:nvPicPr>
          <p:cNvPr id="2" name="Image 1" descr="3D hombre y palabras solución o problemas — Fotos de Stock ...">
            <a:extLst>
              <a:ext uri="{FF2B5EF4-FFF2-40B4-BE49-F238E27FC236}">
                <a16:creationId xmlns:a16="http://schemas.microsoft.com/office/drawing/2014/main" id="{BF96187C-DFB9-5D92-5D81-6035E6BD96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1487" y="1238726"/>
            <a:ext cx="2238851" cy="1414463"/>
          </a:xfrm>
          <a:prstGeom prst="rect">
            <a:avLst/>
          </a:prstGeom>
          <a:noFill/>
          <a:ln>
            <a:noFill/>
          </a:ln>
        </p:spPr>
      </p:pic>
      <p:pic>
        <p:nvPicPr>
          <p:cNvPr id="6" name="Image 5">
            <a:extLst>
              <a:ext uri="{FF2B5EF4-FFF2-40B4-BE49-F238E27FC236}">
                <a16:creationId xmlns:a16="http://schemas.microsoft.com/office/drawing/2014/main" id="{9F5630CA-DB85-6BFC-C738-90929680D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219" y="4475288"/>
            <a:ext cx="2660398" cy="1581611"/>
          </a:xfrm>
          <a:prstGeom prst="rect">
            <a:avLst/>
          </a:prstGeom>
        </p:spPr>
      </p:pic>
    </p:spTree>
    <p:extLst>
      <p:ext uri="{BB962C8B-B14F-4D97-AF65-F5344CB8AC3E}">
        <p14:creationId xmlns:p14="http://schemas.microsoft.com/office/powerpoint/2010/main" val="3151981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4971" y="865414"/>
            <a:ext cx="11742058" cy="5502729"/>
          </a:xfrm>
        </p:spPr>
        <p:txBody>
          <a:bodyPr anchor="ctr">
            <a:normAutofit/>
          </a:bodyPr>
          <a:lstStyle/>
          <a:p>
            <a:pPr marL="0" indent="0" algn="just">
              <a:lnSpc>
                <a:spcPct val="150000"/>
              </a:lnSpc>
              <a:buNone/>
            </a:pPr>
            <a:r>
              <a:rPr lang="fr-FR" b="1" dirty="0"/>
              <a:t>I. </a:t>
            </a:r>
            <a:r>
              <a:rPr lang="fr-FR" sz="2800" b="1" dirty="0">
                <a:latin typeface="Goudy Old Style" panose="02020502050305020303" pitchFamily="18" charset="77"/>
              </a:rPr>
              <a:t>STRUCTURE DU COMPTE ADMINISTRATIF</a:t>
            </a:r>
            <a:endParaRPr lang="fr-FR" sz="2800" dirty="0">
              <a:latin typeface="Goudy Old Style" panose="02020502050305020303" pitchFamily="18" charset="77"/>
            </a:endParaRPr>
          </a:p>
          <a:p>
            <a:pPr marL="742950" indent="-742950" algn="just">
              <a:lnSpc>
                <a:spcPct val="150000"/>
              </a:lnSpc>
              <a:buFont typeface="+mj-lt"/>
              <a:buAutoNum type="alphaLcParenR"/>
            </a:pPr>
            <a:r>
              <a:rPr lang="fr-FR" sz="2800" b="1" dirty="0">
                <a:latin typeface="Goudy Old Style" panose="02020502050305020303" pitchFamily="18" charset="77"/>
              </a:rPr>
              <a:t>Page de garde</a:t>
            </a:r>
            <a:r>
              <a:rPr lang="fr-FR" sz="2800" dirty="0">
                <a:latin typeface="Goudy Old Style" panose="02020502050305020303" pitchFamily="18" charset="77"/>
              </a:rPr>
              <a:t> (l’exercice budgétaire de rattachement, les éléments monographiques, les résultats des trois derniers comptes administratifs, le nom du Maire)</a:t>
            </a:r>
          </a:p>
          <a:p>
            <a:pPr marL="742950" indent="-742950" algn="just">
              <a:lnSpc>
                <a:spcPct val="150000"/>
              </a:lnSpc>
              <a:buFont typeface="+mj-lt"/>
              <a:buAutoNum type="alphaLcParenR"/>
            </a:pPr>
            <a:r>
              <a:rPr lang="fr-FR" sz="2800" b="1" dirty="0">
                <a:latin typeface="Goudy Old Style" panose="02020502050305020303" pitchFamily="18" charset="77"/>
              </a:rPr>
              <a:t>Note ou rapport de présentation (Mémorandum)</a:t>
            </a:r>
            <a:endParaRPr lang="fr-FR" sz="2800" dirty="0">
              <a:latin typeface="Goudy Old Style" panose="02020502050305020303" pitchFamily="18" charset="77"/>
            </a:endParaRPr>
          </a:p>
          <a:p>
            <a:pPr marL="0" indent="0" algn="just">
              <a:lnSpc>
                <a:spcPct val="150000"/>
              </a:lnSpc>
              <a:buNone/>
            </a:pPr>
            <a:endParaRPr lang="fr-FR" dirty="0">
              <a:latin typeface="Goudy Old Style" panose="02020502050305020303" pitchFamily="18" charset="77"/>
            </a:endParaRP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13</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627386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4971" y="865414"/>
            <a:ext cx="11742058" cy="5502729"/>
          </a:xfrm>
        </p:spPr>
        <p:txBody>
          <a:bodyPr anchor="ctr">
            <a:normAutofit/>
          </a:bodyPr>
          <a:lstStyle/>
          <a:p>
            <a:pPr marL="0" indent="0" algn="just">
              <a:lnSpc>
                <a:spcPct val="150000"/>
              </a:lnSpc>
              <a:buNone/>
            </a:pPr>
            <a:r>
              <a:rPr lang="fr-FR" b="1" dirty="0"/>
              <a:t>I. </a:t>
            </a:r>
            <a:r>
              <a:rPr lang="fr-FR" sz="2800" b="1" dirty="0">
                <a:latin typeface="Goudy Old Style" panose="02020502050305020303" pitchFamily="18" charset="77"/>
              </a:rPr>
              <a:t>STRUCTURE DU COMPTE ADMINISTRATIF</a:t>
            </a:r>
            <a:endParaRPr lang="fr-FR" sz="2800" dirty="0">
              <a:latin typeface="Goudy Old Style" panose="02020502050305020303" pitchFamily="18" charset="77"/>
            </a:endParaRPr>
          </a:p>
          <a:p>
            <a:pPr marL="742950" indent="-742950" algn="just">
              <a:lnSpc>
                <a:spcPct val="150000"/>
              </a:lnSpc>
              <a:buFont typeface="+mj-lt"/>
              <a:buAutoNum type="alphaLcParenR"/>
            </a:pPr>
            <a:r>
              <a:rPr lang="fr-FR" sz="2800" b="1" dirty="0">
                <a:latin typeface="Goudy Old Style" panose="02020502050305020303" pitchFamily="18" charset="77"/>
              </a:rPr>
              <a:t>Page de garde</a:t>
            </a:r>
            <a:r>
              <a:rPr lang="fr-FR" sz="2800" dirty="0">
                <a:latin typeface="Goudy Old Style" panose="02020502050305020303" pitchFamily="18" charset="77"/>
              </a:rPr>
              <a:t> (l’exercice budgétaire de rattachement, les éléments monographiques, les résultats des trois derniers comptes administratifs, le nom du Maire)</a:t>
            </a:r>
          </a:p>
          <a:p>
            <a:pPr marL="742950" indent="-742950" algn="just">
              <a:lnSpc>
                <a:spcPct val="150000"/>
              </a:lnSpc>
              <a:buFont typeface="+mj-lt"/>
              <a:buAutoNum type="alphaLcParenR"/>
            </a:pPr>
            <a:r>
              <a:rPr lang="fr-FR" sz="2800" b="1" dirty="0">
                <a:latin typeface="Goudy Old Style" panose="02020502050305020303" pitchFamily="18" charset="77"/>
              </a:rPr>
              <a:t>Note ou rapport de présentation (Mémorandum)</a:t>
            </a:r>
            <a:endParaRPr lang="fr-FR" sz="2800" dirty="0">
              <a:latin typeface="Goudy Old Style" panose="02020502050305020303" pitchFamily="18" charset="77"/>
            </a:endParaRPr>
          </a:p>
          <a:p>
            <a:pPr marL="0" indent="0" algn="just">
              <a:lnSpc>
                <a:spcPct val="150000"/>
              </a:lnSpc>
              <a:buNone/>
            </a:pPr>
            <a:endParaRPr lang="fr-FR" dirty="0">
              <a:latin typeface="Goudy Old Style" panose="02020502050305020303" pitchFamily="18" charset="77"/>
            </a:endParaRP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14</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1962020269"/>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4971" y="865414"/>
            <a:ext cx="11742058" cy="5502729"/>
          </a:xfrm>
        </p:spPr>
        <p:txBody>
          <a:bodyPr anchor="ctr">
            <a:normAutofit lnSpcReduction="10000"/>
          </a:bodyPr>
          <a:lstStyle/>
          <a:p>
            <a:pPr marL="0" indent="0" algn="just">
              <a:buNone/>
            </a:pPr>
            <a:r>
              <a:rPr lang="fr-FR" sz="3000" b="1" dirty="0">
                <a:solidFill>
                  <a:srgbClr val="FF0000"/>
                </a:solidFill>
                <a:latin typeface="Goudy Old Style" panose="02020502050305020303" pitchFamily="18" charset="77"/>
              </a:rPr>
              <a:t>PRÉSENTATION DU COMPTE ADMINISTRATIF</a:t>
            </a:r>
          </a:p>
          <a:p>
            <a:pPr marL="0" indent="0" algn="just">
              <a:buNone/>
            </a:pPr>
            <a:endParaRPr lang="fr-FR" sz="1400" b="1" dirty="0">
              <a:latin typeface="Goudy Old Style" panose="02020502050305020303" pitchFamily="18" charset="77"/>
            </a:endParaRPr>
          </a:p>
          <a:p>
            <a:pPr marL="0" indent="0" algn="just">
              <a:buNone/>
            </a:pPr>
            <a:r>
              <a:rPr lang="fr-FR" sz="3000" b="1" dirty="0">
                <a:latin typeface="Goudy Old Style" panose="02020502050305020303" pitchFamily="18" charset="77"/>
              </a:rPr>
              <a:t>Première partie : </a:t>
            </a:r>
            <a:r>
              <a:rPr lang="fr-FR" sz="3000" dirty="0">
                <a:latin typeface="Goudy Old Style" panose="02020502050305020303" pitchFamily="18" charset="77"/>
              </a:rPr>
              <a:t>Etat d’exécution des recettes (Annexe 8)</a:t>
            </a:r>
          </a:p>
          <a:p>
            <a:pPr marL="0" indent="0" algn="just">
              <a:buNone/>
            </a:pPr>
            <a:r>
              <a:rPr lang="fr-FR" sz="3000" b="1" dirty="0">
                <a:latin typeface="Goudy Old Style" panose="02020502050305020303" pitchFamily="18" charset="77"/>
              </a:rPr>
              <a:t>Deuxième partie : </a:t>
            </a:r>
            <a:r>
              <a:rPr lang="fr-FR" sz="3000" dirty="0">
                <a:latin typeface="Goudy Old Style" panose="02020502050305020303" pitchFamily="18" charset="77"/>
              </a:rPr>
              <a:t>Etat d’exécution des dépenses (Annexe 9)</a:t>
            </a:r>
          </a:p>
          <a:p>
            <a:pPr marL="0" indent="0" algn="just">
              <a:buNone/>
            </a:pPr>
            <a:r>
              <a:rPr lang="fr-FR" sz="3000" b="1" dirty="0">
                <a:latin typeface="Goudy Old Style" panose="02020502050305020303" pitchFamily="18" charset="77"/>
              </a:rPr>
              <a:t>Page récapitulative </a:t>
            </a:r>
            <a:r>
              <a:rPr lang="fr-FR" sz="3000" dirty="0">
                <a:latin typeface="Goudy Old Style" panose="02020502050305020303" pitchFamily="18" charset="77"/>
              </a:rPr>
              <a:t>des données en recettes et en dépenses, en fonctionnement et en investissement</a:t>
            </a:r>
          </a:p>
          <a:p>
            <a:pPr marL="0" indent="0" algn="just">
              <a:buNone/>
            </a:pPr>
            <a:r>
              <a:rPr lang="fr-FR" sz="3000" b="1" dirty="0">
                <a:latin typeface="Goudy Old Style" panose="02020502050305020303" pitchFamily="18" charset="77"/>
              </a:rPr>
              <a:t>Pages des signatures</a:t>
            </a:r>
            <a:r>
              <a:rPr lang="fr-FR" sz="3000" dirty="0">
                <a:latin typeface="Goudy Old Style" panose="02020502050305020303" pitchFamily="18" charset="77"/>
              </a:rPr>
              <a:t> : </a:t>
            </a:r>
          </a:p>
          <a:p>
            <a:pPr marL="1028700" lvl="1" indent="-571500" algn="just">
              <a:buFont typeface="Wingdings" panose="05000000000000000000" pitchFamily="2" charset="2"/>
              <a:buChar char="ü"/>
            </a:pPr>
            <a:r>
              <a:rPr lang="fr-FR" sz="3000" dirty="0">
                <a:latin typeface="Goudy Old Style" panose="02020502050305020303" pitchFamily="18" charset="77"/>
              </a:rPr>
              <a:t>Certificat de concordance : signé du Maire et du Receveur Municipal (Annexe 13, Instruction conjointe 2012)</a:t>
            </a:r>
          </a:p>
          <a:p>
            <a:pPr marL="1028700" lvl="1" indent="-571500" algn="just">
              <a:buFont typeface="Wingdings" panose="05000000000000000000" pitchFamily="2" charset="2"/>
              <a:buChar char="ü"/>
            </a:pPr>
            <a:r>
              <a:rPr lang="fr-FR" sz="3000" dirty="0">
                <a:latin typeface="Goudy Old Style" panose="02020502050305020303" pitchFamily="18" charset="77"/>
              </a:rPr>
              <a:t>Extrait du registre des délibérations portant adoption du compte administratif, approuvé (signé) par le Préfet</a:t>
            </a:r>
          </a:p>
          <a:p>
            <a:pPr marL="1028700" lvl="1" indent="-571500" algn="just">
              <a:buFont typeface="Wingdings" panose="05000000000000000000" pitchFamily="2" charset="2"/>
              <a:buChar char="ü"/>
            </a:pPr>
            <a:r>
              <a:rPr lang="fr-FR" sz="3000" dirty="0">
                <a:latin typeface="Goudy Old Style" panose="02020502050305020303" pitchFamily="18" charset="77"/>
              </a:rPr>
              <a:t>Signature des conseillers municipaux</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15</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3946974902"/>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4971" y="923252"/>
            <a:ext cx="11742058" cy="5502729"/>
          </a:xfrm>
        </p:spPr>
        <p:txBody>
          <a:bodyPr anchor="ctr">
            <a:normAutofit fontScale="92500" lnSpcReduction="20000"/>
          </a:bodyPr>
          <a:lstStyle/>
          <a:p>
            <a:pPr marL="0" indent="0" algn="just">
              <a:buNone/>
            </a:pPr>
            <a:r>
              <a:rPr lang="fr-FR" sz="3000" b="1" dirty="0">
                <a:solidFill>
                  <a:srgbClr val="FF0000"/>
                </a:solidFill>
                <a:latin typeface="Goudy Old Style" panose="02020502050305020303" pitchFamily="18" charset="77"/>
              </a:rPr>
              <a:t>A. ÉTAT D’EXECUTION DES RECETTES</a:t>
            </a:r>
          </a:p>
          <a:p>
            <a:pPr marL="0" indent="0" algn="just">
              <a:buNone/>
            </a:pPr>
            <a:endParaRPr lang="fr-FR" sz="1000" b="1" dirty="0">
              <a:latin typeface="Goudy Old Style" panose="02020502050305020303" pitchFamily="18" charset="77"/>
            </a:endParaRPr>
          </a:p>
          <a:p>
            <a:pPr algn="just"/>
            <a:r>
              <a:rPr lang="fr-FR" sz="3600" dirty="0"/>
              <a:t> </a:t>
            </a:r>
            <a:r>
              <a:rPr lang="fr-FR" sz="3600" dirty="0">
                <a:latin typeface="Goudy Old Style" panose="02020502050305020303" pitchFamily="18" charset="77"/>
              </a:rPr>
              <a:t>L’état comprend :</a:t>
            </a:r>
          </a:p>
          <a:p>
            <a:pPr lvl="1" algn="just">
              <a:buFont typeface="Wingdings" pitchFamily="2" charset="2"/>
              <a:buChar char="ü"/>
            </a:pPr>
            <a:r>
              <a:rPr lang="fr-FR" sz="3600" dirty="0">
                <a:latin typeface="Goudy Old Style" panose="02020502050305020303" pitchFamily="18" charset="77"/>
              </a:rPr>
              <a:t>La nature de la recette</a:t>
            </a:r>
          </a:p>
          <a:p>
            <a:pPr lvl="1" algn="just">
              <a:buFont typeface="Wingdings" pitchFamily="2" charset="2"/>
              <a:buChar char="ü"/>
            </a:pPr>
            <a:r>
              <a:rPr lang="fr-FR" sz="3600" dirty="0">
                <a:latin typeface="Goudy Old Style" panose="02020502050305020303" pitchFamily="18" charset="77"/>
              </a:rPr>
              <a:t>Le montant de la prévision initiale des recettes</a:t>
            </a:r>
          </a:p>
          <a:p>
            <a:pPr lvl="1" algn="just">
              <a:buFont typeface="Wingdings" pitchFamily="2" charset="2"/>
              <a:buChar char="ü"/>
            </a:pPr>
            <a:r>
              <a:rPr lang="fr-FR" sz="3600" dirty="0">
                <a:latin typeface="Goudy Old Style" panose="02020502050305020303" pitchFamily="18" charset="77"/>
              </a:rPr>
              <a:t>Le montant du budget additionnel (</a:t>
            </a:r>
            <a:r>
              <a:rPr lang="fr-FR" sz="3600" i="1" dirty="0">
                <a:latin typeface="Goudy Old Style" panose="02020502050305020303" pitchFamily="18" charset="77"/>
              </a:rPr>
              <a:t>autorisation spéciale</a:t>
            </a:r>
            <a:r>
              <a:rPr lang="fr-FR" sz="3600" dirty="0">
                <a:latin typeface="Goudy Old Style" panose="02020502050305020303" pitchFamily="18" charset="77"/>
              </a:rPr>
              <a:t>)</a:t>
            </a:r>
          </a:p>
          <a:p>
            <a:pPr lvl="1" algn="just">
              <a:buFont typeface="Wingdings" pitchFamily="2" charset="2"/>
              <a:buChar char="ü"/>
            </a:pPr>
            <a:r>
              <a:rPr lang="fr-FR" sz="3600" dirty="0">
                <a:latin typeface="Goudy Old Style" panose="02020502050305020303" pitchFamily="18" charset="77"/>
              </a:rPr>
              <a:t>Le montant total de la prévision budgétaire (Prévision initiale + Budget additionnel)</a:t>
            </a:r>
          </a:p>
          <a:p>
            <a:pPr lvl="1" algn="just">
              <a:buFont typeface="Wingdings" pitchFamily="2" charset="2"/>
              <a:buChar char="ü"/>
            </a:pPr>
            <a:r>
              <a:rPr lang="fr-FR" sz="3600" dirty="0">
                <a:latin typeface="Goudy Old Style" panose="02020502050305020303" pitchFamily="18" charset="77"/>
              </a:rPr>
              <a:t>Le montant des émissions des titres de Recettes émis </a:t>
            </a:r>
            <a:r>
              <a:rPr lang="fr-FR" sz="3600" i="1" dirty="0">
                <a:latin typeface="Goudy Old Style" panose="02020502050305020303" pitchFamily="18" charset="77"/>
              </a:rPr>
              <a:t>(Ordres de recettes…)</a:t>
            </a:r>
          </a:p>
          <a:p>
            <a:pPr lvl="1" algn="just">
              <a:buFont typeface="Wingdings" pitchFamily="2" charset="2"/>
              <a:buChar char="ü"/>
            </a:pPr>
            <a:r>
              <a:rPr lang="fr-FR" sz="3600" dirty="0">
                <a:latin typeface="Goudy Old Style" panose="02020502050305020303" pitchFamily="18" charset="77"/>
              </a:rPr>
              <a:t>Le montant des recouvrements effectifs/titres émis</a:t>
            </a:r>
          </a:p>
          <a:p>
            <a:pPr lvl="1" algn="just">
              <a:buFont typeface="Wingdings" pitchFamily="2" charset="2"/>
              <a:buChar char="ü"/>
            </a:pPr>
            <a:r>
              <a:rPr lang="fr-FR" sz="3600" dirty="0">
                <a:latin typeface="Goudy Old Style" panose="02020502050305020303" pitchFamily="18" charset="77"/>
              </a:rPr>
              <a:t>Le montant des admissions en non-valeur</a:t>
            </a:r>
          </a:p>
          <a:p>
            <a:pPr lvl="1" algn="just">
              <a:buFont typeface="Wingdings" pitchFamily="2" charset="2"/>
              <a:buChar char="ü"/>
            </a:pPr>
            <a:r>
              <a:rPr lang="fr-FR" sz="3600" dirty="0">
                <a:latin typeface="Goudy Old Style" panose="02020502050305020303" pitchFamily="18" charset="77"/>
              </a:rPr>
              <a:t>Le montant des restes à recouvrer </a:t>
            </a:r>
            <a:r>
              <a:rPr lang="fr-FR" sz="3600" i="1" dirty="0">
                <a:latin typeface="Goudy Old Style" panose="02020502050305020303" pitchFamily="18" charset="77"/>
              </a:rPr>
              <a:t>(recouvrables, douteux et irrécouvrables)</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16</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274862802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23252"/>
            <a:ext cx="12191999" cy="5502729"/>
          </a:xfrm>
        </p:spPr>
        <p:txBody>
          <a:bodyPr anchor="ctr">
            <a:normAutofit fontScale="85000" lnSpcReduction="20000"/>
          </a:bodyPr>
          <a:lstStyle/>
          <a:p>
            <a:pPr marL="0" indent="0" algn="just">
              <a:buNone/>
            </a:pPr>
            <a:r>
              <a:rPr lang="fr-FR" sz="3000" b="1" dirty="0">
                <a:solidFill>
                  <a:srgbClr val="FF0000"/>
                </a:solidFill>
                <a:latin typeface="Goudy Old Style" panose="02020502050305020303" pitchFamily="18" charset="77"/>
              </a:rPr>
              <a:t>B. ÉTAT D’EXECUTION DES DÉPENSES</a:t>
            </a:r>
          </a:p>
          <a:p>
            <a:pPr marL="0" indent="0" algn="just">
              <a:buNone/>
            </a:pPr>
            <a:endParaRPr lang="fr-FR" sz="1000" b="1" dirty="0">
              <a:latin typeface="Goudy Old Style" panose="02020502050305020303" pitchFamily="18" charset="77"/>
            </a:endParaRPr>
          </a:p>
          <a:p>
            <a:pPr algn="just"/>
            <a:r>
              <a:rPr lang="fr-FR" sz="3600" dirty="0"/>
              <a:t> </a:t>
            </a:r>
            <a:r>
              <a:rPr lang="fr-FR" sz="3600" dirty="0">
                <a:latin typeface="Goudy Old Style" panose="02020502050305020303" pitchFamily="18" charset="77"/>
              </a:rPr>
              <a:t>L’état comprend :</a:t>
            </a:r>
          </a:p>
          <a:p>
            <a:pPr marL="742950" lvl="1" indent="-285750">
              <a:buFont typeface="Arial" panose="020B0604020202020204" pitchFamily="34" charset="0"/>
              <a:buChar char="•"/>
            </a:pPr>
            <a:r>
              <a:rPr lang="fr-FR" sz="3600" dirty="0">
                <a:latin typeface="Goudy Old Style" panose="02020502050305020303" pitchFamily="18" charset="77"/>
              </a:rPr>
              <a:t>La nature de la dépense</a:t>
            </a:r>
          </a:p>
          <a:p>
            <a:pPr marL="742950" lvl="1" indent="-285750">
              <a:buFont typeface="Arial" panose="020B0604020202020204" pitchFamily="34" charset="0"/>
              <a:buChar char="•"/>
            </a:pPr>
            <a:r>
              <a:rPr lang="fr-FR" sz="3600" dirty="0">
                <a:latin typeface="Goudy Old Style" panose="02020502050305020303" pitchFamily="18" charset="77"/>
              </a:rPr>
              <a:t>Le montant des prévisions budgétaires </a:t>
            </a:r>
            <a:r>
              <a:rPr lang="fr-FR" sz="2800" i="1" dirty="0">
                <a:latin typeface="Goudy Old Style" panose="02020502050305020303" pitchFamily="18" charset="77"/>
              </a:rPr>
              <a:t>(budget primitif, autorisations spéciales...)</a:t>
            </a:r>
          </a:p>
          <a:p>
            <a:pPr marL="742950" lvl="1" indent="-285750">
              <a:buFont typeface="Arial" panose="020B0604020202020204" pitchFamily="34" charset="0"/>
              <a:buChar char="•"/>
            </a:pPr>
            <a:r>
              <a:rPr lang="fr-FR" sz="3600" dirty="0">
                <a:latin typeface="Goudy Old Style" panose="02020502050305020303" pitchFamily="18" charset="77"/>
              </a:rPr>
              <a:t>Le montant des virements internes de crédits</a:t>
            </a:r>
          </a:p>
          <a:p>
            <a:pPr marL="742950" lvl="1" indent="-285750">
              <a:buFont typeface="Arial" panose="020B0604020202020204" pitchFamily="34" charset="0"/>
              <a:buChar char="•"/>
            </a:pPr>
            <a:r>
              <a:rPr lang="fr-FR" sz="3600" dirty="0">
                <a:latin typeface="Goudy Old Style" panose="02020502050305020303" pitchFamily="18" charset="77"/>
              </a:rPr>
              <a:t>Le montant des dépenses engagées mais non liquidées</a:t>
            </a:r>
          </a:p>
          <a:p>
            <a:pPr marL="742950" lvl="1" indent="-285750">
              <a:buFont typeface="Arial" panose="020B0604020202020204" pitchFamily="34" charset="0"/>
              <a:buChar char="•"/>
            </a:pPr>
            <a:r>
              <a:rPr lang="fr-FR" sz="3600" dirty="0">
                <a:latin typeface="Goudy Old Style" panose="02020502050305020303" pitchFamily="18" charset="77"/>
              </a:rPr>
              <a:t>Le montant des dépenses liquidées</a:t>
            </a:r>
          </a:p>
          <a:p>
            <a:pPr marL="742950" lvl="1" indent="-285750">
              <a:buFont typeface="Arial" panose="020B0604020202020204" pitchFamily="34" charset="0"/>
              <a:buChar char="•"/>
            </a:pPr>
            <a:r>
              <a:rPr lang="fr-FR" sz="3600" dirty="0">
                <a:latin typeface="Goudy Old Style" panose="02020502050305020303" pitchFamily="18" charset="77"/>
              </a:rPr>
              <a:t>Le montant des dépenses ordonnancées</a:t>
            </a:r>
          </a:p>
          <a:p>
            <a:pPr marL="742950" lvl="1" indent="-285750">
              <a:buFont typeface="Arial" panose="020B0604020202020204" pitchFamily="34" charset="0"/>
              <a:buChar char="•"/>
            </a:pPr>
            <a:r>
              <a:rPr lang="fr-FR" sz="3600" dirty="0">
                <a:latin typeface="Goudy Old Style" panose="02020502050305020303" pitchFamily="18" charset="77"/>
              </a:rPr>
              <a:t>Le montant des dépenses effectivement payées</a:t>
            </a:r>
          </a:p>
          <a:p>
            <a:pPr marL="742950" lvl="1" indent="-285750">
              <a:buFont typeface="Arial" panose="020B0604020202020204" pitchFamily="34" charset="0"/>
              <a:buChar char="•"/>
            </a:pPr>
            <a:r>
              <a:rPr lang="fr-FR" sz="3600" dirty="0">
                <a:latin typeface="Goudy Old Style" panose="02020502050305020303" pitchFamily="18" charset="77"/>
              </a:rPr>
              <a:t>Le montant des restes à payer</a:t>
            </a:r>
          </a:p>
          <a:p>
            <a:pPr marL="742950" lvl="1" indent="-285750">
              <a:buFont typeface="Arial" panose="020B0604020202020204" pitchFamily="34" charset="0"/>
              <a:buChar char="•"/>
            </a:pPr>
            <a:r>
              <a:rPr lang="fr-FR" sz="3600" dirty="0">
                <a:latin typeface="Goudy Old Style" panose="02020502050305020303" pitchFamily="18" charset="77"/>
              </a:rPr>
              <a:t>Les crédits annulés faute d’emploi</a:t>
            </a:r>
          </a:p>
          <a:p>
            <a:pPr marL="742950" lvl="1" indent="-285750">
              <a:buFont typeface="Arial" panose="020B0604020202020204" pitchFamily="34" charset="0"/>
              <a:buChar char="•"/>
            </a:pPr>
            <a:r>
              <a:rPr lang="fr-FR" sz="3600" dirty="0">
                <a:latin typeface="Goudy Old Style" panose="02020502050305020303" pitchFamily="18" charset="77"/>
              </a:rPr>
              <a:t>Les crédits d ’investissement en cours à reporter au budget suivant</a:t>
            </a:r>
            <a:r>
              <a:rPr lang="fr-FR" sz="3600" dirty="0"/>
              <a:t>.</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17</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53465874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23252"/>
            <a:ext cx="12191999" cy="5502729"/>
          </a:xfrm>
        </p:spPr>
        <p:txBody>
          <a:bodyPr anchor="ctr">
            <a:normAutofit/>
          </a:bodyPr>
          <a:lstStyle/>
          <a:p>
            <a:pPr marL="0" indent="0" algn="just">
              <a:buNone/>
            </a:pPr>
            <a:r>
              <a:rPr lang="fr-FR" sz="3000" b="1" dirty="0">
                <a:solidFill>
                  <a:srgbClr val="FF0000"/>
                </a:solidFill>
                <a:latin typeface="Goudy Old Style" panose="02020502050305020303" pitchFamily="18" charset="77"/>
              </a:rPr>
              <a:t>4. CERTIFICAT DE CONCORDANCE</a:t>
            </a:r>
          </a:p>
          <a:p>
            <a:pPr marL="0" indent="0" algn="just">
              <a:buNone/>
            </a:pPr>
            <a:endParaRPr lang="fr-FR" sz="1000" b="1" dirty="0">
              <a:latin typeface="Goudy Old Style" panose="02020502050305020303" pitchFamily="18" charset="77"/>
            </a:endParaRPr>
          </a:p>
          <a:p>
            <a:pPr algn="just">
              <a:lnSpc>
                <a:spcPct val="115000"/>
              </a:lnSpc>
              <a:spcAft>
                <a:spcPts val="800"/>
              </a:spcAft>
            </a:pPr>
            <a:r>
              <a:rPr lang="fr-FR" sz="3600" dirty="0"/>
              <a:t> </a:t>
            </a:r>
            <a:r>
              <a:rPr lang="fr-FR" sz="3200" dirty="0">
                <a:latin typeface="Goudy Old Style" panose="02020502050305020303" pitchFamily="18" charset="77"/>
                <a:ea typeface="Calibri" panose="020F0502020204030204" pitchFamily="34" charset="0"/>
                <a:cs typeface="Arial" panose="020B0604020202020204" pitchFamily="34" charset="0"/>
              </a:rPr>
              <a:t>Le compte administratif ainsi établi doit accuser une parfaite concordance avec le compte de gestion du Receveur municipal en ce qui concerne d’une part, les recettes émises et recouvrées et, d’autre part, les dépenses ordonnancées et payées.</a:t>
            </a:r>
          </a:p>
          <a:p>
            <a:pPr algn="just">
              <a:lnSpc>
                <a:spcPct val="115000"/>
              </a:lnSpc>
              <a:spcAft>
                <a:spcPts val="800"/>
              </a:spcAft>
            </a:pPr>
            <a:r>
              <a:rPr lang="fr-FR" sz="3200" dirty="0">
                <a:latin typeface="Goudy Old Style" panose="02020502050305020303" pitchFamily="18" charset="77"/>
                <a:ea typeface="Calibri" panose="020F0502020204030204" pitchFamily="34" charset="0"/>
                <a:cs typeface="Arial" panose="020B0604020202020204" pitchFamily="34" charset="0"/>
              </a:rPr>
              <a:t>L’ordonnateur et le comptable produisent le </a:t>
            </a:r>
            <a:r>
              <a:rPr lang="fr-FR" sz="3200" u="sng" dirty="0">
                <a:latin typeface="Goudy Old Style" panose="02020502050305020303" pitchFamily="18" charset="77"/>
                <a:ea typeface="Calibri" panose="020F0502020204030204" pitchFamily="34" charset="0"/>
                <a:cs typeface="Arial" panose="020B0604020202020204" pitchFamily="34" charset="0"/>
              </a:rPr>
              <a:t>certificat de concordance</a:t>
            </a:r>
            <a:r>
              <a:rPr lang="fr-FR" sz="3200" dirty="0">
                <a:latin typeface="Goudy Old Style" panose="02020502050305020303" pitchFamily="18" charset="77"/>
                <a:ea typeface="Calibri" panose="020F0502020204030204" pitchFamily="34" charset="0"/>
                <a:cs typeface="Arial" panose="020B0604020202020204" pitchFamily="34" charset="0"/>
              </a:rPr>
              <a:t> entre le compte administratif et le compte de gestion, en application de l’article 474 CGCTD).</a:t>
            </a:r>
            <a:endParaRPr lang="fr-FR" sz="3200" dirty="0">
              <a:effectLst/>
              <a:latin typeface="Goudy Old Style" panose="02020502050305020303" pitchFamily="18" charset="77"/>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18</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178064564"/>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23252"/>
            <a:ext cx="12191999" cy="5502729"/>
          </a:xfrm>
        </p:spPr>
        <p:txBody>
          <a:bodyPr anchor="ctr">
            <a:normAutofit fontScale="85000" lnSpcReduction="10000"/>
          </a:bodyPr>
          <a:lstStyle/>
          <a:p>
            <a:pPr marL="0" indent="0" algn="just">
              <a:buNone/>
            </a:pPr>
            <a:r>
              <a:rPr lang="fr-FR" sz="3000" b="1" dirty="0">
                <a:solidFill>
                  <a:srgbClr val="FF0000"/>
                </a:solidFill>
                <a:latin typeface="Goudy Old Style" panose="02020502050305020303" pitchFamily="18" charset="77"/>
              </a:rPr>
              <a:t>4. LES DOCUMENTS ANNEXES</a:t>
            </a:r>
          </a:p>
          <a:p>
            <a:pPr marL="0" indent="0" algn="just">
              <a:buNone/>
            </a:pPr>
            <a:endParaRPr lang="fr-FR" sz="1400" b="1" dirty="0">
              <a:latin typeface="Goudy Old Style" panose="02020502050305020303" pitchFamily="18" charset="77"/>
            </a:endParaRPr>
          </a:p>
          <a:p>
            <a:pPr marL="285750" lvl="0" indent="-285750" algn="just">
              <a:buFont typeface="Wingdings" panose="05000000000000000000" pitchFamily="2" charset="2"/>
              <a:buChar char="v"/>
            </a:pPr>
            <a:r>
              <a:rPr lang="fr-FR" sz="3000" b="1" i="1" dirty="0">
                <a:latin typeface="Goudy Old Style" panose="02020502050305020303" pitchFamily="18" charset="77"/>
              </a:rPr>
              <a:t>Le rapport d’activité</a:t>
            </a:r>
            <a:endParaRPr lang="fr-FR" sz="3000" dirty="0">
              <a:latin typeface="Goudy Old Style" panose="02020502050305020303" pitchFamily="18" charset="77"/>
            </a:endParaRPr>
          </a:p>
          <a:p>
            <a:pPr lvl="1" algn="just">
              <a:lnSpc>
                <a:spcPct val="150000"/>
              </a:lnSpc>
            </a:pPr>
            <a:r>
              <a:rPr lang="fr-FR" sz="3000" dirty="0">
                <a:latin typeface="Goudy Old Style" panose="02020502050305020303" pitchFamily="18" charset="77"/>
              </a:rPr>
              <a:t>C’est un rapport annuel sur la situation économique, politique, sociale, culturelle et juridique ayant caractérisé l’environnement au niveau de la commune, du département, de la région du pays et éventuellement sur le plan international.</a:t>
            </a:r>
          </a:p>
          <a:p>
            <a:pPr marL="285750" indent="-285750" algn="just">
              <a:buFont typeface="Wingdings" panose="05000000000000000000" pitchFamily="2" charset="2"/>
              <a:buChar char="v"/>
            </a:pPr>
            <a:r>
              <a:rPr lang="fr-FR" sz="3000" b="1" i="1" dirty="0">
                <a:latin typeface="Goudy Old Style" panose="02020502050305020303" pitchFamily="18" charset="77"/>
              </a:rPr>
              <a:t>Rapport financier</a:t>
            </a:r>
          </a:p>
          <a:p>
            <a:pPr lvl="1" algn="just">
              <a:lnSpc>
                <a:spcPct val="170000"/>
              </a:lnSpc>
            </a:pPr>
            <a:r>
              <a:rPr lang="fr-FR" sz="3000" dirty="0">
                <a:latin typeface="Goudy Old Style" panose="02020502050305020303" pitchFamily="18" charset="77"/>
              </a:rPr>
              <a:t>Rapport sur les résultats budgétaires et patrimoniaux comportant les recettes selon leur origine et leur degré de rentabilité et les dépenses selon leur nature économique et leurs effets induits sur les grands secteurs d ’intervention de la CTD</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19</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218984579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86101" y="1355271"/>
            <a:ext cx="8942766" cy="4499959"/>
          </a:xfrm>
        </p:spPr>
        <p:txBody>
          <a:bodyPr anchor="ctr">
            <a:normAutofit lnSpcReduction="10000"/>
          </a:bodyPr>
          <a:lstStyle/>
          <a:p>
            <a:pPr marL="0" lvl="0" indent="0" algn="just">
              <a:lnSpc>
                <a:spcPct val="200000"/>
              </a:lnSpc>
              <a:buNone/>
            </a:pPr>
            <a:r>
              <a:rPr lang="fr-FR" sz="2800" b="1" dirty="0">
                <a:latin typeface="Goudy Old Style" panose="02020502050305020303" pitchFamily="18" charset="77"/>
                <a:ea typeface="Noto Serif SC Bold" pitchFamily="34" charset="-122"/>
                <a:cs typeface="Noto Serif SC Bold" pitchFamily="34" charset="-120"/>
              </a:rPr>
              <a:t>INTRODUCTION </a:t>
            </a:r>
          </a:p>
          <a:p>
            <a:pPr marL="571500" lvl="0" indent="-571500" algn="just">
              <a:lnSpc>
                <a:spcPct val="200000"/>
              </a:lnSpc>
              <a:buFont typeface="+mj-lt"/>
              <a:buAutoNum type="romanUcPeriod"/>
            </a:pPr>
            <a:r>
              <a:rPr lang="fr-FR" sz="2800" b="1" dirty="0">
                <a:latin typeface="Goudy Old Style" panose="02020502050305020303" pitchFamily="18" charset="77"/>
                <a:ea typeface="Noto Serif SC Bold" pitchFamily="34" charset="-122"/>
                <a:cs typeface="Noto Serif SC Bold" pitchFamily="34" charset="-120"/>
              </a:rPr>
              <a:t>LE PROCESSUS DE CLÔTURE DE L'EXERCICE </a:t>
            </a:r>
          </a:p>
          <a:p>
            <a:pPr marL="571500" lvl="0" indent="-571500" algn="just">
              <a:lnSpc>
                <a:spcPct val="200000"/>
              </a:lnSpc>
              <a:buFont typeface="+mj-lt"/>
              <a:buAutoNum type="romanUcPeriod"/>
            </a:pPr>
            <a:r>
              <a:rPr lang="fr-FR" sz="2800" b="1" dirty="0">
                <a:latin typeface="Goudy Old Style" panose="02020502050305020303" pitchFamily="18" charset="77"/>
                <a:ea typeface="Noto Serif SC Bold" pitchFamily="34" charset="-122"/>
                <a:cs typeface="Noto Serif SC Bold" pitchFamily="34" charset="-120"/>
              </a:rPr>
              <a:t>LE PROCESSUS D'ÉLABORATION DU COMPTE ADMINISTRATIF</a:t>
            </a:r>
          </a:p>
          <a:p>
            <a:pPr marL="0" lvl="0" indent="0" algn="just">
              <a:lnSpc>
                <a:spcPct val="200000"/>
              </a:lnSpc>
              <a:buNone/>
            </a:pPr>
            <a:r>
              <a:rPr lang="fr-FR" b="1" dirty="0">
                <a:latin typeface="Goudy Old Style" panose="02020502050305020303" pitchFamily="18" charset="77"/>
                <a:ea typeface="Noto Serif SC Bold" pitchFamily="34" charset="-122"/>
                <a:cs typeface="Noto Serif SC Bold" pitchFamily="34" charset="-120"/>
              </a:rPr>
              <a:t>CONCLUSION </a:t>
            </a:r>
            <a:endParaRPr lang="en-US" sz="1800" b="1" dirty="0">
              <a:latin typeface="Goudy Old Style" panose="02020502050305020303" pitchFamily="18" charset="77"/>
              <a:ea typeface="Noto Serif SC Bold" pitchFamily="34" charset="-122"/>
              <a:cs typeface="Noto Serif SC Bold" pitchFamily="34" charset="-120"/>
            </a:endParaRP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2</a:t>
            </a:fld>
            <a:endParaRPr lang="fr-FR" dirty="0"/>
          </a:p>
        </p:txBody>
      </p:sp>
      <p:sp>
        <p:nvSpPr>
          <p:cNvPr id="5" name="Rectangle 4"/>
          <p:cNvSpPr/>
          <p:nvPr/>
        </p:nvSpPr>
        <p:spPr>
          <a:xfrm>
            <a:off x="1851582" y="89687"/>
            <a:ext cx="8488836"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400" b="1" dirty="0">
                <a:latin typeface="Arial Narrow" panose="020B0606020202030204" pitchFamily="34" charset="0"/>
              </a:rPr>
              <a:t>PLAN DE LA PRÉSENTATION</a:t>
            </a:r>
          </a:p>
        </p:txBody>
      </p:sp>
      <p:pic>
        <p:nvPicPr>
          <p:cNvPr id="2" name="Image 0" descr="preencoded.png">
            <a:extLst>
              <a:ext uri="{FF2B5EF4-FFF2-40B4-BE49-F238E27FC236}">
                <a16:creationId xmlns:a16="http://schemas.microsoft.com/office/drawing/2014/main" id="{F9E75FD5-C2FC-C08A-0FB1-E92A38981B6F}"/>
              </a:ext>
            </a:extLst>
          </p:cNvPr>
          <p:cNvPicPr>
            <a:picLocks noChangeAspect="1"/>
          </p:cNvPicPr>
          <p:nvPr/>
        </p:nvPicPr>
        <p:blipFill>
          <a:blip r:embed="rId2"/>
          <a:stretch>
            <a:fillRect/>
          </a:stretch>
        </p:blipFill>
        <p:spPr>
          <a:xfrm>
            <a:off x="1" y="1002770"/>
            <a:ext cx="3086100" cy="5796961"/>
          </a:xfrm>
          <a:prstGeom prst="rect">
            <a:avLst/>
          </a:prstGeom>
        </p:spPr>
      </p:pic>
    </p:spTree>
    <p:extLst>
      <p:ext uri="{BB962C8B-B14F-4D97-AF65-F5344CB8AC3E}">
        <p14:creationId xmlns:p14="http://schemas.microsoft.com/office/powerpoint/2010/main" val="304068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23252"/>
            <a:ext cx="12191999" cy="5502729"/>
          </a:xfrm>
        </p:spPr>
        <p:txBody>
          <a:bodyPr anchor="ctr">
            <a:normAutofit fontScale="92500" lnSpcReduction="10000"/>
          </a:bodyPr>
          <a:lstStyle/>
          <a:p>
            <a:pPr marL="0" indent="0" algn="just">
              <a:buNone/>
            </a:pPr>
            <a:r>
              <a:rPr lang="fr-FR" sz="3000" b="1" dirty="0">
                <a:solidFill>
                  <a:srgbClr val="FF0000"/>
                </a:solidFill>
                <a:latin typeface="Goudy Old Style" panose="02020502050305020303" pitchFamily="18" charset="77"/>
              </a:rPr>
              <a:t>4. LES DOCUMENTS ANNEXES</a:t>
            </a:r>
          </a:p>
          <a:p>
            <a:pPr marL="0" indent="0" algn="just">
              <a:buNone/>
            </a:pPr>
            <a:endParaRPr lang="fr-FR" sz="1400" b="1" dirty="0">
              <a:latin typeface="Goudy Old Style" panose="02020502050305020303" pitchFamily="18" charset="77"/>
            </a:endParaRPr>
          </a:p>
          <a:p>
            <a:pPr marL="742950" lvl="1" indent="-285750" algn="just">
              <a:buFont typeface="Arial" panose="020B0604020202020204" pitchFamily="34" charset="0"/>
              <a:buChar char="•"/>
            </a:pPr>
            <a:r>
              <a:rPr lang="fr-FR" sz="3000" dirty="0">
                <a:latin typeface="Goudy Old Style" panose="02020502050305020303" pitchFamily="18" charset="77"/>
              </a:rPr>
              <a:t>le rapport annuel de performance ;</a:t>
            </a:r>
          </a:p>
          <a:p>
            <a:pPr marL="742950" lvl="1" indent="-285750" algn="just">
              <a:buFont typeface="Arial" panose="020B0604020202020204" pitchFamily="34" charset="0"/>
              <a:buChar char="•"/>
            </a:pPr>
            <a:r>
              <a:rPr lang="fr-FR" sz="3000" dirty="0">
                <a:latin typeface="Goudy Old Style" panose="02020502050305020303" pitchFamily="18" charset="77"/>
              </a:rPr>
              <a:t>le procès-verbal de séance de délibération ; </a:t>
            </a:r>
          </a:p>
          <a:p>
            <a:pPr marL="742950" lvl="1" indent="-285750" algn="just">
              <a:buFont typeface="Arial" panose="020B0604020202020204" pitchFamily="34" charset="0"/>
              <a:buChar char="•"/>
            </a:pPr>
            <a:r>
              <a:rPr lang="fr-FR" sz="3000" dirty="0">
                <a:latin typeface="Goudy Old Style" panose="02020502050305020303" pitchFamily="18" charset="77"/>
              </a:rPr>
              <a:t>la délibération portant vote du compte administratif ; </a:t>
            </a:r>
          </a:p>
          <a:p>
            <a:pPr marL="742950" lvl="1" indent="-285750" algn="just">
              <a:buFont typeface="Arial" panose="020B0604020202020204" pitchFamily="34" charset="0"/>
              <a:buChar char="•"/>
            </a:pPr>
            <a:r>
              <a:rPr lang="fr-FR" sz="3000" dirty="0">
                <a:latin typeface="Goudy Old Style" panose="02020502050305020303" pitchFamily="18" charset="77"/>
              </a:rPr>
              <a:t>l'état des restes à recouvrer et des restes à payer accompagné d'un rapport indiquant les mesures envisagées pour maîtriser ces restes à recouvrer et ces restés à payer ; </a:t>
            </a:r>
          </a:p>
          <a:p>
            <a:pPr marL="742950" lvl="1" indent="-285750" algn="just">
              <a:buFont typeface="Arial" panose="020B0604020202020204" pitchFamily="34" charset="0"/>
              <a:buChar char="•"/>
            </a:pPr>
            <a:r>
              <a:rPr lang="fr-FR" sz="3000" dirty="0">
                <a:latin typeface="Goudy Old Style" panose="02020502050305020303" pitchFamily="18" charset="77"/>
              </a:rPr>
              <a:t>l'état des dépenses engagées nais non liquidées ;</a:t>
            </a:r>
          </a:p>
          <a:p>
            <a:pPr marL="742950" lvl="1" indent="-285750" algn="just">
              <a:buFont typeface="Arial" panose="020B0604020202020204" pitchFamily="34" charset="0"/>
              <a:buChar char="•"/>
            </a:pPr>
            <a:r>
              <a:rPr lang="fr-FR" sz="3000" dirty="0">
                <a:latin typeface="Goudy Old Style" panose="02020502050305020303" pitchFamily="18" charset="77"/>
              </a:rPr>
              <a:t>le tableau des opérations financières de la collectivité territoriale ; </a:t>
            </a:r>
          </a:p>
          <a:p>
            <a:pPr marL="742950" lvl="1" indent="-285750" algn="just">
              <a:buFont typeface="Arial" panose="020B0604020202020204" pitchFamily="34" charset="0"/>
              <a:buChar char="•"/>
            </a:pPr>
            <a:r>
              <a:rPr lang="fr-FR" sz="3000" dirty="0">
                <a:latin typeface="Goudy Old Style" panose="02020502050305020303" pitchFamily="18" charset="77"/>
              </a:rPr>
              <a:t>le rapport d'exécution des projets d'investissement justifiant les écarts constatés au cours de l'année concernée entre les prévisions et les réalisations ; </a:t>
            </a:r>
          </a:p>
          <a:p>
            <a:pPr marL="742950" lvl="1" indent="-285750" algn="just">
              <a:buFont typeface="Arial" panose="020B0604020202020204" pitchFamily="34" charset="0"/>
              <a:buChar char="•"/>
            </a:pPr>
            <a:r>
              <a:rPr lang="fr-FR" sz="3000" dirty="0">
                <a:latin typeface="Goudy Old Style" panose="02020502050305020303" pitchFamily="18" charset="77"/>
              </a:rPr>
              <a:t>le compte de gestion patrimoniale de l’ordonnateur matière.</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20</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161534192"/>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23252"/>
            <a:ext cx="12191999" cy="5502729"/>
          </a:xfrm>
        </p:spPr>
        <p:txBody>
          <a:bodyPr anchor="ctr">
            <a:normAutofit/>
          </a:bodyPr>
          <a:lstStyle/>
          <a:p>
            <a:pPr marL="0" indent="0" algn="just">
              <a:lnSpc>
                <a:spcPts val="5550"/>
              </a:lnSpc>
              <a:buNone/>
            </a:pPr>
            <a:r>
              <a:rPr lang="fr-FR" sz="3200" b="1" dirty="0">
                <a:solidFill>
                  <a:schemeClr val="accent5">
                    <a:lumMod val="75000"/>
                  </a:schemeClr>
                </a:solidFill>
                <a:latin typeface="Noto Serif SC Bold" pitchFamily="34" charset="0"/>
                <a:ea typeface="Noto Serif SC Bold" pitchFamily="34" charset="-122"/>
                <a:cs typeface="Noto Serif SC Bold" pitchFamily="34" charset="-120"/>
              </a:rPr>
              <a:t>LES ACTEURS DE LA PRÉPARATION DU COMPTE ADMINISTRATIF</a:t>
            </a:r>
            <a:endParaRPr lang="fr-FR" sz="1400" b="1" dirty="0">
              <a:latin typeface="Goudy Old Style" panose="02020502050305020303" pitchFamily="18" charset="77"/>
            </a:endParaRPr>
          </a:p>
          <a:p>
            <a:pPr marL="0" indent="0" algn="just">
              <a:buNone/>
            </a:pPr>
            <a:r>
              <a:rPr lang="fr-FR" sz="3200" dirty="0">
                <a:latin typeface="Goudy Old Style" panose="02020502050305020303" pitchFamily="18" charset="77"/>
              </a:rPr>
              <a:t>Différents acteurs sont impliqués dans la préparation du compte administratif :</a:t>
            </a:r>
          </a:p>
          <a:p>
            <a:pPr marL="742950" lvl="1" indent="-285750" algn="just">
              <a:buFont typeface="Arial" panose="020B0604020202020204" pitchFamily="34" charset="0"/>
              <a:buChar char="•"/>
            </a:pPr>
            <a:r>
              <a:rPr lang="fr-FR" sz="3200" dirty="0">
                <a:latin typeface="Goudy Old Style" panose="02020502050305020303" pitchFamily="18" charset="77"/>
              </a:rPr>
              <a:t>le Président du Conseil Régional/Maire prépare le projet avec l'appui de de ses services compétents ;</a:t>
            </a:r>
          </a:p>
          <a:p>
            <a:pPr marL="742950" lvl="1" indent="-285750" algn="just">
              <a:buFont typeface="Arial" panose="020B0604020202020204" pitchFamily="34" charset="0"/>
              <a:buChar char="•"/>
            </a:pPr>
            <a:r>
              <a:rPr lang="fr-FR" sz="3200" dirty="0">
                <a:latin typeface="Goudy Old Style" panose="02020502050305020303" pitchFamily="18" charset="77"/>
              </a:rPr>
              <a:t>le Conseil Régional/municipal analyse et adopte le compte ;</a:t>
            </a:r>
          </a:p>
          <a:p>
            <a:pPr marL="742950" lvl="1" indent="-285750" algn="just">
              <a:buFont typeface="Arial" panose="020B0604020202020204" pitchFamily="34" charset="0"/>
              <a:buChar char="•"/>
            </a:pPr>
            <a:r>
              <a:rPr lang="fr-FR" sz="3200" dirty="0">
                <a:latin typeface="Goudy Old Style" panose="02020502050305020303" pitchFamily="18" charset="77"/>
              </a:rPr>
              <a:t>la Tutelle apprécie et approuve le compte administratif.</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21</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1275294699"/>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23252"/>
            <a:ext cx="12191999" cy="5502729"/>
          </a:xfrm>
        </p:spPr>
        <p:txBody>
          <a:bodyPr anchor="ctr">
            <a:normAutofit fontScale="92500" lnSpcReduction="20000"/>
          </a:bodyPr>
          <a:lstStyle/>
          <a:p>
            <a:pPr marL="0" indent="0" algn="just">
              <a:lnSpc>
                <a:spcPts val="5550"/>
              </a:lnSpc>
              <a:buNone/>
            </a:pPr>
            <a:r>
              <a:rPr lang="fr-FR" sz="3200" b="1" dirty="0">
                <a:solidFill>
                  <a:schemeClr val="accent5">
                    <a:lumMod val="75000"/>
                  </a:schemeClr>
                </a:solidFill>
                <a:latin typeface="Noto Serif SC Bold" pitchFamily="34" charset="0"/>
                <a:ea typeface="Noto Serif SC Bold" pitchFamily="34" charset="-122"/>
                <a:cs typeface="Noto Serif SC Bold" pitchFamily="34" charset="-120"/>
              </a:rPr>
              <a:t>B) Procédures de préparation du Compte Administratif</a:t>
            </a:r>
            <a:endParaRPr lang="en-US" sz="3200" b="1" dirty="0">
              <a:solidFill>
                <a:schemeClr val="accent5">
                  <a:lumMod val="75000"/>
                </a:schemeClr>
              </a:solidFill>
              <a:latin typeface="Noto Serif SC Bold" pitchFamily="34" charset="0"/>
              <a:ea typeface="Noto Serif SC Bold" pitchFamily="34" charset="-122"/>
              <a:cs typeface="Noto Serif SC Bold" pitchFamily="34" charset="-120"/>
            </a:endParaRPr>
          </a:p>
          <a:p>
            <a:pPr marL="0" indent="0" algn="just">
              <a:lnSpc>
                <a:spcPct val="115000"/>
              </a:lnSpc>
              <a:spcAft>
                <a:spcPts val="800"/>
              </a:spcAft>
              <a:buNone/>
            </a:pPr>
            <a:r>
              <a:rPr lang="fr-FR" sz="3100" dirty="0">
                <a:latin typeface="Goudy Old Style" panose="02020502050305020303" pitchFamily="18" charset="77"/>
                <a:ea typeface="Times New Roman" panose="02020603050405020304" pitchFamily="18" charset="0"/>
                <a:cs typeface="Arial" panose="020B0604020202020204" pitchFamily="34" charset="0"/>
              </a:rPr>
              <a:t>Les documents utiles à la préparation du compte administratif</a:t>
            </a:r>
          </a:p>
          <a:p>
            <a:pPr marL="800100" lvl="1" indent="-342900" algn="just">
              <a:lnSpc>
                <a:spcPct val="115000"/>
              </a:lnSpc>
              <a:spcAft>
                <a:spcPts val="800"/>
              </a:spcAft>
              <a:buFont typeface="Wingdings 3" panose="05040102010807070707" pitchFamily="18" charset="2"/>
              <a:buChar char=""/>
              <a:tabLst>
                <a:tab pos="457200" algn="l"/>
              </a:tabLst>
            </a:pPr>
            <a:r>
              <a:rPr lang="fr-FR" sz="3100" dirty="0">
                <a:solidFill>
                  <a:prstClr val="black"/>
                </a:solidFill>
                <a:latin typeface="Goudy Old Style" panose="02020502050305020303" pitchFamily="18" charset="77"/>
                <a:ea typeface="Calibri" panose="020F0502020204030204" pitchFamily="34" charset="0"/>
                <a:cs typeface="Arial" panose="020B0604020202020204" pitchFamily="34" charset="0"/>
              </a:rPr>
              <a:t>Budget initial</a:t>
            </a:r>
          </a:p>
          <a:p>
            <a:pPr marL="800100" lvl="1" indent="-342900" algn="just">
              <a:lnSpc>
                <a:spcPct val="115000"/>
              </a:lnSpc>
              <a:spcAft>
                <a:spcPts val="800"/>
              </a:spcAft>
              <a:buFont typeface="Wingdings 3" panose="05040102010807070707" pitchFamily="18" charset="2"/>
              <a:buChar char=""/>
              <a:tabLst>
                <a:tab pos="457200" algn="l"/>
              </a:tabLst>
            </a:pPr>
            <a:r>
              <a:rPr lang="fr-FR" sz="3100" dirty="0">
                <a:latin typeface="Goudy Old Style" panose="02020502050305020303" pitchFamily="18" charset="77"/>
              </a:rPr>
              <a:t>Autorisations spéciales / budgets additionnels</a:t>
            </a:r>
          </a:p>
          <a:p>
            <a:pPr marL="800100" lvl="1" indent="-342900" algn="just">
              <a:lnSpc>
                <a:spcPct val="115000"/>
              </a:lnSpc>
              <a:spcAft>
                <a:spcPts val="800"/>
              </a:spcAft>
              <a:buFont typeface="Wingdings 3" panose="05040102010807070707" pitchFamily="18" charset="2"/>
              <a:buChar char=""/>
              <a:tabLst>
                <a:tab pos="457200" algn="l"/>
              </a:tabLst>
            </a:pPr>
            <a:r>
              <a:rPr lang="fr-FR" sz="3100" dirty="0">
                <a:latin typeface="Goudy Old Style" panose="02020502050305020303" pitchFamily="18" charset="77"/>
              </a:rPr>
              <a:t>Certificats mensuels de recettes et de dépenses</a:t>
            </a:r>
          </a:p>
          <a:p>
            <a:pPr marL="800100" lvl="1" indent="-342900" algn="just">
              <a:lnSpc>
                <a:spcPct val="115000"/>
              </a:lnSpc>
              <a:spcAft>
                <a:spcPts val="800"/>
              </a:spcAft>
              <a:buFont typeface="Wingdings 3" panose="05040102010807070707" pitchFamily="18" charset="2"/>
              <a:buChar char=""/>
              <a:tabLst>
                <a:tab pos="457200" algn="l"/>
              </a:tabLst>
            </a:pPr>
            <a:r>
              <a:rPr lang="fr-FR" sz="3100" dirty="0">
                <a:latin typeface="Goudy Old Style" panose="02020502050305020303" pitchFamily="18" charset="77"/>
              </a:rPr>
              <a:t>Etat des virements de crédit</a:t>
            </a:r>
          </a:p>
          <a:p>
            <a:pPr marL="800100" lvl="1" indent="-342900" algn="just">
              <a:lnSpc>
                <a:spcPct val="115000"/>
              </a:lnSpc>
              <a:spcAft>
                <a:spcPts val="800"/>
              </a:spcAft>
              <a:buFont typeface="Wingdings 3" panose="05040102010807070707" pitchFamily="18" charset="2"/>
              <a:buChar char=""/>
              <a:tabLst>
                <a:tab pos="457200" algn="l"/>
              </a:tabLst>
            </a:pPr>
            <a:r>
              <a:rPr lang="fr-FR" sz="3100" dirty="0">
                <a:latin typeface="Goudy Old Style" panose="02020502050305020303" pitchFamily="18" charset="77"/>
              </a:rPr>
              <a:t>Etat des restes à recouvrer</a:t>
            </a:r>
          </a:p>
          <a:p>
            <a:pPr marL="800100" lvl="1" indent="-342900" algn="just">
              <a:lnSpc>
                <a:spcPct val="115000"/>
              </a:lnSpc>
              <a:spcAft>
                <a:spcPts val="800"/>
              </a:spcAft>
              <a:buFont typeface="Wingdings 3" panose="05040102010807070707" pitchFamily="18" charset="2"/>
              <a:buChar char=""/>
              <a:tabLst>
                <a:tab pos="457200" algn="l"/>
              </a:tabLst>
            </a:pPr>
            <a:r>
              <a:rPr lang="fr-FR" sz="3100" dirty="0">
                <a:latin typeface="Goudy Old Style" panose="02020502050305020303" pitchFamily="18" charset="77"/>
              </a:rPr>
              <a:t>Etat des restes à payer (principe de la déchéance quadriennale)</a:t>
            </a:r>
          </a:p>
          <a:p>
            <a:pPr marL="800100" lvl="1" indent="-342900" algn="just">
              <a:lnSpc>
                <a:spcPct val="115000"/>
              </a:lnSpc>
              <a:spcAft>
                <a:spcPts val="800"/>
              </a:spcAft>
              <a:buFont typeface="Wingdings 3" panose="05040102010807070707" pitchFamily="18" charset="2"/>
              <a:buChar char=""/>
              <a:tabLst>
                <a:tab pos="457200" algn="l"/>
              </a:tabLst>
            </a:pPr>
            <a:r>
              <a:rPr lang="fr-FR" sz="3100" dirty="0">
                <a:latin typeface="Goudy Old Style" panose="02020502050305020303" pitchFamily="18" charset="77"/>
              </a:rPr>
              <a:t>Etat des restes à réaliser en recettes et en dépenses</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22</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137864652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23252"/>
            <a:ext cx="12191999" cy="5502729"/>
          </a:xfrm>
        </p:spPr>
        <p:txBody>
          <a:bodyPr anchor="ctr">
            <a:normAutofit/>
          </a:bodyPr>
          <a:lstStyle/>
          <a:p>
            <a:pPr marL="0" indent="0" algn="just">
              <a:lnSpc>
                <a:spcPts val="5550"/>
              </a:lnSpc>
              <a:buNone/>
            </a:pPr>
            <a:r>
              <a:rPr lang="fr-FR" sz="3600" b="1" dirty="0">
                <a:solidFill>
                  <a:schemeClr val="accent5">
                    <a:lumMod val="75000"/>
                  </a:schemeClr>
                </a:solidFill>
                <a:latin typeface="Goudy Old Style" panose="02020502050305020303" pitchFamily="18" charset="77"/>
                <a:ea typeface="Noto Serif SC Bold" pitchFamily="34" charset="-122"/>
              </a:rPr>
              <a:t>B) Confection proprement dite du compte administratif </a:t>
            </a:r>
          </a:p>
          <a:p>
            <a:pPr marL="0" indent="0" algn="just">
              <a:buNone/>
            </a:pPr>
            <a:r>
              <a:rPr lang="fr-FR" sz="3200" dirty="0">
                <a:latin typeface="Goudy Old Style" panose="02020502050305020303" pitchFamily="18" charset="77"/>
              </a:rPr>
              <a:t>La confection du compte administratif est faite en 4 étapes comme ci-après présenté.</a:t>
            </a:r>
          </a:p>
          <a:p>
            <a:pPr marL="457200" lvl="0" indent="-457200" algn="just">
              <a:buFont typeface="Arial" panose="020B0604020202020204" pitchFamily="34" charset="0"/>
              <a:buChar char="•"/>
            </a:pPr>
            <a:r>
              <a:rPr lang="fr-FR" sz="3200" b="1" dirty="0">
                <a:latin typeface="Goudy Old Style" panose="02020502050305020303" pitchFamily="18" charset="77"/>
              </a:rPr>
              <a:t>Etape 1 : Report des données du Compte administratif antérieur et du Budget sur la maquette</a:t>
            </a:r>
            <a:endParaRPr lang="fr-FR" sz="3200" dirty="0">
              <a:latin typeface="Goudy Old Style" panose="02020502050305020303" pitchFamily="18" charset="77"/>
            </a:endParaRPr>
          </a:p>
          <a:p>
            <a:pPr marL="0" indent="0" algn="just">
              <a:buNone/>
            </a:pPr>
            <a:r>
              <a:rPr lang="fr-FR" sz="3200" i="1" dirty="0">
                <a:latin typeface="Goudy Old Style" panose="02020502050305020303" pitchFamily="18" charset="77"/>
              </a:rPr>
              <a:t>Cette étape consiste à reporter les données du Compte administratif de l’exercice passé et les prévisions ouvertes au niveau du budget conformément à la nomenclature.</a:t>
            </a:r>
            <a:endParaRPr lang="fr-FR" sz="3200" dirty="0">
              <a:latin typeface="Goudy Old Style" panose="02020502050305020303" pitchFamily="18" charset="77"/>
            </a:endParaRP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23</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1135914487"/>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23252"/>
            <a:ext cx="12191999" cy="5502729"/>
          </a:xfrm>
        </p:spPr>
        <p:txBody>
          <a:bodyPr anchor="ctr">
            <a:normAutofit/>
          </a:bodyPr>
          <a:lstStyle/>
          <a:p>
            <a:pPr marL="0" lvl="0" indent="0" algn="just">
              <a:buNone/>
            </a:pPr>
            <a:r>
              <a:rPr lang="fr-FR" sz="3200" b="1" dirty="0">
                <a:latin typeface="Goudy Old Style" panose="02020502050305020303" pitchFamily="18" charset="77"/>
              </a:rPr>
              <a:t>Etape 2 : Identification et report des données de l’exercice</a:t>
            </a:r>
            <a:endParaRPr lang="fr-FR" sz="3200" dirty="0">
              <a:latin typeface="Goudy Old Style" panose="02020502050305020303" pitchFamily="18" charset="77"/>
            </a:endParaRPr>
          </a:p>
          <a:p>
            <a:pPr algn="just"/>
            <a:r>
              <a:rPr lang="fr-FR" sz="3200" i="1" dirty="0">
                <a:latin typeface="Goudy Old Style" panose="02020502050305020303" pitchFamily="18" charset="77"/>
              </a:rPr>
              <a:t>Les données de l’exercice sont reportées à partir des registres de recettes et de dépenses arrêtés par le Maire et le chargé de la comptabilité.</a:t>
            </a:r>
            <a:endParaRPr lang="fr-FR" sz="3200" dirty="0">
              <a:latin typeface="Goudy Old Style" panose="02020502050305020303" pitchFamily="18" charset="77"/>
            </a:endParaRPr>
          </a:p>
          <a:p>
            <a:pPr algn="just"/>
            <a:r>
              <a:rPr lang="fr-FR" sz="3200" i="1" dirty="0">
                <a:latin typeface="Goudy Old Style" panose="02020502050305020303" pitchFamily="18" charset="77"/>
              </a:rPr>
              <a:t>Le registre de recette de chaque imputation est arrêté au montant total des émissions</a:t>
            </a:r>
            <a:endParaRPr lang="fr-FR" sz="3200" dirty="0">
              <a:latin typeface="Goudy Old Style" panose="02020502050305020303" pitchFamily="18" charset="77"/>
            </a:endParaRPr>
          </a:p>
          <a:p>
            <a:pPr algn="just"/>
            <a:r>
              <a:rPr lang="fr-FR" sz="3200" i="1" dirty="0">
                <a:latin typeface="Goudy Old Style" panose="02020502050305020303" pitchFamily="18" charset="77"/>
              </a:rPr>
              <a:t>effectuées.</a:t>
            </a:r>
            <a:endParaRPr lang="fr-FR" sz="3200" dirty="0">
              <a:latin typeface="Goudy Old Style" panose="02020502050305020303" pitchFamily="18" charset="77"/>
            </a:endParaRPr>
          </a:p>
          <a:p>
            <a:pPr algn="just"/>
            <a:r>
              <a:rPr lang="fr-FR" sz="3200" i="1" dirty="0">
                <a:latin typeface="Goudy Old Style" panose="02020502050305020303" pitchFamily="18" charset="77"/>
              </a:rPr>
              <a:t>Le registre de dépense de chaque imputation est arrêté au montant total des engagements et des mandatements effectués.</a:t>
            </a:r>
            <a:endParaRPr lang="fr-FR" sz="3200" dirty="0">
              <a:latin typeface="Goudy Old Style" panose="02020502050305020303" pitchFamily="18" charset="77"/>
            </a:endParaRP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24</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212556450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23252"/>
            <a:ext cx="12191999" cy="5502729"/>
          </a:xfrm>
        </p:spPr>
        <p:txBody>
          <a:bodyPr anchor="ctr">
            <a:normAutofit lnSpcReduction="10000"/>
          </a:bodyPr>
          <a:lstStyle/>
          <a:p>
            <a:pPr marL="0" lvl="0" indent="0" algn="just">
              <a:buNone/>
            </a:pPr>
            <a:r>
              <a:rPr lang="fr-FR" sz="3600" b="1" dirty="0">
                <a:solidFill>
                  <a:schemeClr val="accent1">
                    <a:lumMod val="50000"/>
                  </a:schemeClr>
                </a:solidFill>
                <a:latin typeface="Goudy Old Style" panose="02020502050305020303" pitchFamily="18" charset="77"/>
              </a:rPr>
              <a:t>Etape 3 : Préparation des annexes</a:t>
            </a:r>
            <a:endParaRPr lang="fr-FR" sz="3600" dirty="0">
              <a:solidFill>
                <a:schemeClr val="accent1">
                  <a:lumMod val="50000"/>
                </a:schemeClr>
              </a:solidFill>
              <a:latin typeface="Goudy Old Style" panose="02020502050305020303" pitchFamily="18" charset="77"/>
            </a:endParaRPr>
          </a:p>
          <a:p>
            <a:pPr marL="0" lvl="0" indent="0" algn="just">
              <a:buNone/>
            </a:pPr>
            <a:r>
              <a:rPr lang="fr-FR" sz="3600" b="1" dirty="0">
                <a:solidFill>
                  <a:schemeClr val="accent5">
                    <a:lumMod val="75000"/>
                  </a:schemeClr>
                </a:solidFill>
                <a:latin typeface="Goudy Old Style" panose="02020502050305020303" pitchFamily="18" charset="77"/>
              </a:rPr>
              <a:t>Etape 4 : Préparation du rapport de présentation</a:t>
            </a:r>
            <a:endParaRPr lang="fr-FR" sz="3600" dirty="0">
              <a:solidFill>
                <a:schemeClr val="accent5">
                  <a:lumMod val="75000"/>
                </a:schemeClr>
              </a:solidFill>
              <a:latin typeface="Goudy Old Style" panose="02020502050305020303" pitchFamily="18" charset="77"/>
            </a:endParaRPr>
          </a:p>
          <a:p>
            <a:pPr algn="just"/>
            <a:r>
              <a:rPr lang="fr-FR" sz="3600" i="1" dirty="0">
                <a:latin typeface="Goudy Old Style" panose="02020502050305020303" pitchFamily="18" charset="77"/>
              </a:rPr>
              <a:t>Une fois le Compte administratif finalisé, un projet de rapport de présentation, expliquant les réalisations en recettes et en dépenses, doit être rédigé.</a:t>
            </a:r>
            <a:endParaRPr lang="fr-FR" sz="3600" dirty="0">
              <a:latin typeface="Goudy Old Style" panose="02020502050305020303" pitchFamily="18" charset="77"/>
            </a:endParaRPr>
          </a:p>
          <a:p>
            <a:pPr algn="just"/>
            <a:r>
              <a:rPr lang="fr-FR" sz="3600" i="1" dirty="0">
                <a:latin typeface="Goudy Old Style" panose="02020502050305020303" pitchFamily="18" charset="77"/>
              </a:rPr>
              <a:t>Le sommaire du rapport de présentation peut se présenter comme suit :</a:t>
            </a:r>
            <a:endParaRPr lang="fr-FR" sz="3600" dirty="0">
              <a:latin typeface="Goudy Old Style" panose="02020502050305020303" pitchFamily="18" charset="77"/>
            </a:endParaRPr>
          </a:p>
          <a:p>
            <a:pPr lvl="1" algn="just"/>
            <a:r>
              <a:rPr lang="fr-FR" sz="3600" dirty="0">
                <a:latin typeface="Goudy Old Style" panose="02020502050305020303" pitchFamily="18" charset="77"/>
              </a:rPr>
              <a:t>- </a:t>
            </a:r>
            <a:r>
              <a:rPr lang="fr-FR" sz="3600" i="1" dirty="0">
                <a:latin typeface="Goudy Old Style" panose="02020502050305020303" pitchFamily="18" charset="77"/>
              </a:rPr>
              <a:t>Rappel des grandes orientations budgétaires</a:t>
            </a:r>
            <a:endParaRPr lang="fr-FR" sz="3600" dirty="0">
              <a:latin typeface="Goudy Old Style" panose="02020502050305020303" pitchFamily="18" charset="77"/>
            </a:endParaRPr>
          </a:p>
          <a:p>
            <a:pPr lvl="1" algn="just"/>
            <a:r>
              <a:rPr lang="fr-FR" sz="3600" dirty="0">
                <a:latin typeface="Goudy Old Style" panose="02020502050305020303" pitchFamily="18" charset="77"/>
              </a:rPr>
              <a:t>- </a:t>
            </a:r>
            <a:r>
              <a:rPr lang="fr-FR" sz="3600" i="1" dirty="0">
                <a:latin typeface="Goudy Old Style" panose="02020502050305020303" pitchFamily="18" charset="77"/>
              </a:rPr>
              <a:t>Exécution des recettes et dépenses de fonctionnement</a:t>
            </a:r>
            <a:endParaRPr lang="fr-FR" sz="3600" dirty="0">
              <a:latin typeface="Goudy Old Style" panose="02020502050305020303" pitchFamily="18" charset="77"/>
            </a:endParaRPr>
          </a:p>
          <a:p>
            <a:pPr lvl="1" algn="just"/>
            <a:r>
              <a:rPr lang="fr-FR" sz="3600" dirty="0">
                <a:latin typeface="Goudy Old Style" panose="02020502050305020303" pitchFamily="18" charset="77"/>
              </a:rPr>
              <a:t>- </a:t>
            </a:r>
            <a:r>
              <a:rPr lang="fr-FR" sz="3600" i="1" dirty="0">
                <a:latin typeface="Goudy Old Style" panose="02020502050305020303" pitchFamily="18" charset="77"/>
              </a:rPr>
              <a:t>Exécution des recettes et dépenses d’équipement</a:t>
            </a:r>
            <a:endParaRPr lang="fr-FR" sz="3600" dirty="0">
              <a:latin typeface="Goudy Old Style" panose="02020502050305020303" pitchFamily="18" charset="77"/>
            </a:endParaRPr>
          </a:p>
          <a:p>
            <a:pPr lvl="1" algn="just"/>
            <a:r>
              <a:rPr lang="fr-FR" sz="3600" dirty="0">
                <a:latin typeface="Goudy Old Style" panose="02020502050305020303" pitchFamily="18" charset="77"/>
              </a:rPr>
              <a:t>- </a:t>
            </a:r>
            <a:r>
              <a:rPr lang="fr-FR" sz="3600" i="1" dirty="0">
                <a:latin typeface="Goudy Old Style" panose="02020502050305020303" pitchFamily="18" charset="77"/>
              </a:rPr>
              <a:t>Analyse des réalisations par nature et par ratio (non obligatoire).</a:t>
            </a:r>
            <a:endParaRPr lang="fr-FR" sz="3600" dirty="0">
              <a:latin typeface="Goudy Old Style" panose="02020502050305020303" pitchFamily="18" charset="77"/>
            </a:endParaRP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25</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227568621"/>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923252"/>
            <a:ext cx="12028868" cy="5502729"/>
          </a:xfrm>
        </p:spPr>
        <p:txBody>
          <a:bodyPr anchor="ctr">
            <a:normAutofit fontScale="70000" lnSpcReduction="20000"/>
          </a:bodyPr>
          <a:lstStyle/>
          <a:p>
            <a:pPr marL="0" indent="0" algn="just">
              <a:lnSpc>
                <a:spcPts val="5550"/>
              </a:lnSpc>
              <a:buNone/>
            </a:pPr>
            <a:r>
              <a:rPr lang="fr-FR" sz="4000" b="1" dirty="0">
                <a:solidFill>
                  <a:srgbClr val="CC6600"/>
                </a:solidFill>
                <a:latin typeface="Goudy Old Style" panose="02020502050305020303" pitchFamily="18" charset="77"/>
                <a:ea typeface="Noto Serif SC Bold" pitchFamily="34" charset="-122"/>
                <a:cs typeface="Noto Serif SC Bold" pitchFamily="34" charset="-120"/>
              </a:rPr>
              <a:t>2. CONFECTION PROPREMENT DITE DU COMPTE ADMINISTRATIF</a:t>
            </a:r>
            <a:endParaRPr lang="en-US" sz="4000" b="1" dirty="0">
              <a:solidFill>
                <a:srgbClr val="CC6600"/>
              </a:solidFill>
              <a:latin typeface="Goudy Old Style" panose="02020502050305020303" pitchFamily="18" charset="77"/>
              <a:ea typeface="Noto Serif SC Bold" pitchFamily="34" charset="-122"/>
              <a:cs typeface="Noto Serif SC Bold" pitchFamily="34" charset="-120"/>
            </a:endParaRPr>
          </a:p>
          <a:p>
            <a:pPr marL="342900" lvl="0" indent="-342900" algn="just">
              <a:lnSpc>
                <a:spcPct val="115000"/>
              </a:lnSpc>
              <a:spcAft>
                <a:spcPts val="0"/>
              </a:spcAft>
              <a:buFont typeface="Wingdings 3" panose="05040102010807070707" pitchFamily="18" charset="2"/>
              <a:buChar char=""/>
            </a:pPr>
            <a:r>
              <a:rPr lang="fr-FR" sz="4100" dirty="0">
                <a:latin typeface="Goudy Old Style" panose="02020502050305020303" pitchFamily="18" charset="77"/>
                <a:ea typeface="Calibri" panose="020F0502020204030204" pitchFamily="34" charset="0"/>
                <a:cs typeface="Arial" panose="020B0604020202020204" pitchFamily="34" charset="0"/>
              </a:rPr>
              <a:t>Le rapport de présentation doit être simple et concis et doit fournir l’information au lecteur profane lui permettant de comprendre le niveau d’exécution des actions prévues dans le budget, tant en recettes qu’en dépenses.</a:t>
            </a:r>
          </a:p>
          <a:p>
            <a:pPr marL="342900" lvl="0" indent="-342900" algn="just">
              <a:lnSpc>
                <a:spcPct val="115000"/>
              </a:lnSpc>
              <a:spcAft>
                <a:spcPts val="0"/>
              </a:spcAft>
              <a:buFont typeface="Wingdings 3" panose="05040102010807070707" pitchFamily="18" charset="2"/>
              <a:buChar char=""/>
            </a:pPr>
            <a:r>
              <a:rPr lang="fr-FR" sz="4100" dirty="0">
                <a:latin typeface="Goudy Old Style" panose="02020502050305020303" pitchFamily="18" charset="77"/>
                <a:ea typeface="Calibri" panose="020F0502020204030204" pitchFamily="34" charset="0"/>
                <a:cs typeface="Arial" panose="020B0604020202020204" pitchFamily="34" charset="0"/>
              </a:rPr>
              <a:t>Il doit accompagner le Compte administratif à soumettre aux commissions</a:t>
            </a:r>
          </a:p>
          <a:p>
            <a:pPr marL="457200" algn="just">
              <a:lnSpc>
                <a:spcPct val="115000"/>
              </a:lnSpc>
              <a:spcAft>
                <a:spcPts val="0"/>
              </a:spcAft>
            </a:pPr>
            <a:r>
              <a:rPr lang="fr-FR" sz="4100" dirty="0">
                <a:latin typeface="Goudy Old Style" panose="02020502050305020303" pitchFamily="18" charset="77"/>
                <a:ea typeface="Calibri" panose="020F0502020204030204" pitchFamily="34" charset="0"/>
                <a:cs typeface="Arial" panose="020B0604020202020204" pitchFamily="34" charset="0"/>
              </a:rPr>
              <a:t>municipales et au Conseil municipal.</a:t>
            </a:r>
          </a:p>
          <a:p>
            <a:pPr marL="342900" lvl="0" indent="-342900" algn="just">
              <a:lnSpc>
                <a:spcPct val="115000"/>
              </a:lnSpc>
              <a:spcAft>
                <a:spcPts val="0"/>
              </a:spcAft>
              <a:buFont typeface="Wingdings 3" panose="05040102010807070707" pitchFamily="18" charset="2"/>
              <a:buChar char=""/>
            </a:pPr>
            <a:r>
              <a:rPr lang="fr-FR" sz="4100" dirty="0">
                <a:latin typeface="Goudy Old Style" panose="02020502050305020303" pitchFamily="18" charset="77"/>
                <a:ea typeface="Calibri" panose="020F0502020204030204" pitchFamily="34" charset="0"/>
                <a:cs typeface="Arial" panose="020B0604020202020204" pitchFamily="34" charset="0"/>
              </a:rPr>
              <a:t>Il doit être transmis en annexe au Compte administratif à la Tutelle après actualisation sur la base des modifications apportées par le Conseil municipal</a:t>
            </a:r>
          </a:p>
          <a:p>
            <a:pPr marL="0" indent="0">
              <a:buNone/>
            </a:pPr>
            <a:r>
              <a:rPr lang="fr-FR" sz="4400" b="1" dirty="0">
                <a:solidFill>
                  <a:srgbClr val="CC6600"/>
                </a:solidFill>
                <a:latin typeface="Goudy Old Style" panose="02020502050305020303" pitchFamily="18" charset="77"/>
                <a:ea typeface="Noto Serif SC Bold" pitchFamily="34" charset="-122"/>
                <a:cs typeface="Noto Serif SC Bold" pitchFamily="34" charset="-120"/>
              </a:rPr>
              <a:t>C) Présentation du compte administratif en mode programme  (</a:t>
            </a:r>
            <a:r>
              <a:rPr lang="fr-FR" sz="4400" b="1" dirty="0" err="1">
                <a:solidFill>
                  <a:srgbClr val="CC6600"/>
                </a:solidFill>
                <a:latin typeface="Goudy Old Style" panose="02020502050305020303" pitchFamily="18" charset="77"/>
                <a:ea typeface="Noto Serif SC Bold" pitchFamily="34" charset="-122"/>
                <a:cs typeface="Noto Serif SC Bold" pitchFamily="34" charset="-120"/>
              </a:rPr>
              <a:t>cf</a:t>
            </a:r>
            <a:r>
              <a:rPr lang="fr-FR" sz="4400" b="1" dirty="0">
                <a:solidFill>
                  <a:srgbClr val="CC6600"/>
                </a:solidFill>
                <a:latin typeface="Goudy Old Style" panose="02020502050305020303" pitchFamily="18" charset="77"/>
                <a:ea typeface="Noto Serif SC Bold" pitchFamily="34" charset="-122"/>
                <a:cs typeface="Noto Serif SC Bold" pitchFamily="34" charset="-120"/>
              </a:rPr>
              <a:t> instruction budgétaire)</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26</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3263673957"/>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923252"/>
            <a:ext cx="12028868" cy="5502729"/>
          </a:xfrm>
        </p:spPr>
        <p:txBody>
          <a:bodyPr anchor="ctr">
            <a:normAutofit fontScale="85000" lnSpcReduction="10000"/>
          </a:bodyPr>
          <a:lstStyle/>
          <a:p>
            <a:pPr marL="0" indent="0" algn="just">
              <a:lnSpc>
                <a:spcPct val="115000"/>
              </a:lnSpc>
              <a:spcAft>
                <a:spcPts val="800"/>
              </a:spcAft>
              <a:buNone/>
            </a:pPr>
            <a:r>
              <a:rPr lang="fr-FR" sz="3200" b="1" dirty="0">
                <a:latin typeface="Times New Roman" panose="02020603050405020304" pitchFamily="18" charset="0"/>
                <a:ea typeface="Times New Roman" panose="02020603050405020304" pitchFamily="18" charset="0"/>
                <a:cs typeface="Arial" panose="020B0604020202020204" pitchFamily="34" charset="0"/>
              </a:rPr>
              <a:t>1. </a:t>
            </a:r>
            <a:r>
              <a:rPr lang="fr-FR" sz="3200" b="1" dirty="0">
                <a:latin typeface="Goudy Old Style" panose="02020502050305020303" pitchFamily="18" charset="77"/>
                <a:ea typeface="Times New Roman" panose="02020603050405020304" pitchFamily="18" charset="0"/>
                <a:cs typeface="Arial" panose="020B0604020202020204" pitchFamily="34" charset="0"/>
              </a:rPr>
              <a:t>ADOPTION DU COMPTE ADMINISTRATIF</a:t>
            </a:r>
            <a:endParaRPr lang="fr-FR" sz="3200" b="1" dirty="0">
              <a:latin typeface="Goudy Old Style" panose="02020502050305020303" pitchFamily="18" charset="77"/>
              <a:ea typeface="Calibri" panose="020F0502020204030204" pitchFamily="34" charset="0"/>
              <a:cs typeface="Arial" panose="020B0604020202020204" pitchFamily="34" charset="0"/>
            </a:endParaRPr>
          </a:p>
          <a:p>
            <a:pPr marL="800100" lvl="1" indent="-342900" algn="just" fontAlgn="base">
              <a:lnSpc>
                <a:spcPct val="115000"/>
              </a:lnSpc>
              <a:spcAft>
                <a:spcPts val="800"/>
              </a:spcAft>
              <a:buClr>
                <a:srgbClr val="000000"/>
              </a:buClr>
              <a:buSzPts val="1200"/>
              <a:buFont typeface="Symbol" panose="05050102010706020507" pitchFamily="18" charset="2"/>
              <a:buChar char="-"/>
            </a:pPr>
            <a:r>
              <a:rPr lang="fr-FR" sz="3200" dirty="0">
                <a:uFill>
                  <a:solidFill>
                    <a:srgbClr val="000000"/>
                  </a:solidFill>
                </a:uFill>
                <a:latin typeface="Goudy Old Style" panose="02020502050305020303" pitchFamily="18" charset="77"/>
                <a:ea typeface="Times New Roman" panose="02020603050405020304" pitchFamily="18" charset="0"/>
                <a:cs typeface="Arial" panose="020B0604020202020204" pitchFamily="34" charset="0"/>
              </a:rPr>
              <a:t>transmission du compte administratif au Conseil régional/Municipal ;</a:t>
            </a:r>
            <a:endParaRPr lang="fr-FR" sz="3200" dirty="0">
              <a:uFill>
                <a:solidFill>
                  <a:srgbClr val="000000"/>
                </a:solidFill>
              </a:uFill>
              <a:latin typeface="Goudy Old Style" panose="02020502050305020303" pitchFamily="18" charset="77"/>
              <a:ea typeface="Arial" panose="020B0604020202020204" pitchFamily="34" charset="0"/>
              <a:cs typeface="Arial" panose="020B0604020202020204" pitchFamily="34" charset="0"/>
            </a:endParaRPr>
          </a:p>
          <a:p>
            <a:pPr marL="800100" lvl="1" indent="-342900" algn="just" fontAlgn="base">
              <a:lnSpc>
                <a:spcPct val="115000"/>
              </a:lnSpc>
              <a:spcAft>
                <a:spcPts val="800"/>
              </a:spcAft>
              <a:buClr>
                <a:srgbClr val="000000"/>
              </a:buClr>
              <a:buSzPts val="1200"/>
              <a:buFont typeface="Symbol" panose="05050102010706020507" pitchFamily="18" charset="2"/>
              <a:buChar char="-"/>
            </a:pPr>
            <a:r>
              <a:rPr lang="fr-FR" sz="3200" dirty="0">
                <a:uFill>
                  <a:solidFill>
                    <a:srgbClr val="000000"/>
                  </a:solidFill>
                </a:uFill>
                <a:latin typeface="Goudy Old Style" panose="02020502050305020303" pitchFamily="18" charset="77"/>
                <a:ea typeface="Times New Roman" panose="02020603050405020304" pitchFamily="18" charset="0"/>
                <a:cs typeface="Arial" panose="020B0604020202020204" pitchFamily="34" charset="0"/>
              </a:rPr>
              <a:t>convocation du conseil régional/Municipal pour adoption du compte administratif ;</a:t>
            </a:r>
            <a:endParaRPr lang="fr-FR" sz="3200" dirty="0">
              <a:uFill>
                <a:solidFill>
                  <a:srgbClr val="000000"/>
                </a:solidFill>
              </a:uFill>
              <a:latin typeface="Goudy Old Style" panose="02020502050305020303" pitchFamily="18" charset="77"/>
              <a:ea typeface="Arial" panose="020B0604020202020204" pitchFamily="34" charset="0"/>
              <a:cs typeface="Arial" panose="020B0604020202020204" pitchFamily="34" charset="0"/>
            </a:endParaRPr>
          </a:p>
          <a:p>
            <a:pPr marL="800100" lvl="1" indent="-342900" algn="just" fontAlgn="base">
              <a:lnSpc>
                <a:spcPct val="115000"/>
              </a:lnSpc>
              <a:spcAft>
                <a:spcPts val="800"/>
              </a:spcAft>
              <a:buClr>
                <a:srgbClr val="000000"/>
              </a:buClr>
              <a:buSzPts val="1200"/>
              <a:buFont typeface="Symbol" panose="05050102010706020507" pitchFamily="18" charset="2"/>
              <a:buChar char="-"/>
            </a:pPr>
            <a:r>
              <a:rPr lang="fr-FR" sz="3200" dirty="0">
                <a:uFill>
                  <a:solidFill>
                    <a:srgbClr val="000000"/>
                  </a:solidFill>
                </a:uFill>
                <a:latin typeface="Goudy Old Style" panose="02020502050305020303" pitchFamily="18" charset="77"/>
                <a:ea typeface="Times New Roman" panose="02020603050405020304" pitchFamily="18" charset="0"/>
                <a:cs typeface="Arial" panose="020B0604020202020204" pitchFamily="34" charset="0"/>
              </a:rPr>
              <a:t>séance de présentation du compte administratif par l’ordonnateur au Conseil ;</a:t>
            </a:r>
            <a:endParaRPr lang="fr-FR" sz="3200" dirty="0">
              <a:uFill>
                <a:solidFill>
                  <a:srgbClr val="000000"/>
                </a:solidFill>
              </a:uFill>
              <a:latin typeface="Goudy Old Style" panose="02020502050305020303" pitchFamily="18" charset="77"/>
              <a:ea typeface="Arial" panose="020B0604020202020204" pitchFamily="34" charset="0"/>
              <a:cs typeface="Arial" panose="020B0604020202020204" pitchFamily="34" charset="0"/>
            </a:endParaRPr>
          </a:p>
          <a:p>
            <a:pPr marL="800100" lvl="1" indent="-342900" algn="just" fontAlgn="base">
              <a:lnSpc>
                <a:spcPct val="115000"/>
              </a:lnSpc>
              <a:spcAft>
                <a:spcPts val="800"/>
              </a:spcAft>
              <a:buClr>
                <a:srgbClr val="000000"/>
              </a:buClr>
              <a:buSzPts val="1200"/>
              <a:buFont typeface="Symbol" panose="05050102010706020507" pitchFamily="18" charset="2"/>
              <a:buChar char="-"/>
            </a:pPr>
            <a:r>
              <a:rPr lang="fr-FR" sz="3200" dirty="0">
                <a:uFill>
                  <a:solidFill>
                    <a:srgbClr val="000000"/>
                  </a:solidFill>
                </a:uFill>
                <a:latin typeface="Goudy Old Style" panose="02020502050305020303" pitchFamily="18" charset="77"/>
                <a:ea typeface="Times New Roman" panose="02020603050405020304" pitchFamily="18" charset="0"/>
                <a:cs typeface="Arial" panose="020B0604020202020204" pitchFamily="34" charset="0"/>
              </a:rPr>
              <a:t>séance d’examen et d’analyse par le Conseil ;</a:t>
            </a:r>
            <a:endParaRPr lang="fr-FR" sz="3200" dirty="0">
              <a:uFill>
                <a:solidFill>
                  <a:srgbClr val="000000"/>
                </a:solidFill>
              </a:uFill>
              <a:latin typeface="Goudy Old Style" panose="02020502050305020303" pitchFamily="18" charset="77"/>
              <a:ea typeface="Arial" panose="020B0604020202020204" pitchFamily="34" charset="0"/>
              <a:cs typeface="Arial" panose="020B0604020202020204" pitchFamily="34" charset="0"/>
            </a:endParaRPr>
          </a:p>
          <a:p>
            <a:pPr marL="800100" lvl="1" indent="-342900" algn="just" fontAlgn="base">
              <a:lnSpc>
                <a:spcPct val="115000"/>
              </a:lnSpc>
              <a:spcAft>
                <a:spcPts val="800"/>
              </a:spcAft>
              <a:buClr>
                <a:srgbClr val="000000"/>
              </a:buClr>
              <a:buSzPts val="1200"/>
              <a:buFont typeface="Symbol" panose="05050102010706020507" pitchFamily="18" charset="2"/>
              <a:buChar char="-"/>
            </a:pPr>
            <a:r>
              <a:rPr lang="fr-FR" sz="3200" dirty="0">
                <a:uFill>
                  <a:solidFill>
                    <a:srgbClr val="000000"/>
                  </a:solidFill>
                </a:uFill>
                <a:latin typeface="Goudy Old Style" panose="02020502050305020303" pitchFamily="18" charset="77"/>
                <a:ea typeface="Times New Roman" panose="02020603050405020304" pitchFamily="18" charset="0"/>
                <a:cs typeface="Arial" panose="020B0604020202020204" pitchFamily="34" charset="0"/>
              </a:rPr>
              <a:t>le conseil peut demander à l’ordonnateur de présenter les justificatifs des opérations des recettes et de dépenses ;</a:t>
            </a:r>
            <a:endParaRPr lang="fr-FR" sz="3200" dirty="0">
              <a:uFill>
                <a:solidFill>
                  <a:srgbClr val="000000"/>
                </a:solidFill>
              </a:uFill>
              <a:latin typeface="Goudy Old Style" panose="02020502050305020303" pitchFamily="18" charset="77"/>
              <a:ea typeface="Arial" panose="020B0604020202020204" pitchFamily="34" charset="0"/>
              <a:cs typeface="Arial" panose="020B0604020202020204" pitchFamily="34" charset="0"/>
            </a:endParaRPr>
          </a:p>
          <a:p>
            <a:pPr marL="800100" lvl="1" indent="-342900" algn="just" fontAlgn="base">
              <a:lnSpc>
                <a:spcPct val="115000"/>
              </a:lnSpc>
              <a:spcAft>
                <a:spcPts val="800"/>
              </a:spcAft>
              <a:buClr>
                <a:srgbClr val="000000"/>
              </a:buClr>
              <a:buSzPts val="1200"/>
              <a:buFont typeface="Symbol" panose="05050102010706020507" pitchFamily="18" charset="2"/>
              <a:buChar char="-"/>
            </a:pPr>
            <a:r>
              <a:rPr lang="fr-FR" sz="3200" dirty="0">
                <a:uFill>
                  <a:solidFill>
                    <a:srgbClr val="000000"/>
                  </a:solidFill>
                </a:uFill>
                <a:latin typeface="Goudy Old Style" panose="02020502050305020303" pitchFamily="18" charset="77"/>
                <a:ea typeface="Times New Roman" panose="02020603050405020304" pitchFamily="18" charset="0"/>
                <a:cs typeface="Arial" panose="020B0604020202020204" pitchFamily="34" charset="0"/>
              </a:rPr>
              <a:t>le Président du Conseil Régional/Maire se retire avant que le Conseil procède à l’adoption ;</a:t>
            </a:r>
            <a:endParaRPr lang="fr-FR" sz="3200" u="none" strike="noStrike" dirty="0">
              <a:effectLst/>
              <a:uFill>
                <a:solidFill>
                  <a:srgbClr val="000000"/>
                </a:solidFill>
              </a:uFill>
              <a:latin typeface="Goudy Old Style" panose="02020502050305020303" pitchFamily="18" charset="77"/>
              <a:ea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27</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827042325"/>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923252"/>
            <a:ext cx="12028868" cy="5502729"/>
          </a:xfrm>
        </p:spPr>
        <p:txBody>
          <a:bodyPr anchor="ctr">
            <a:normAutofit fontScale="85000" lnSpcReduction="10000"/>
          </a:bodyPr>
          <a:lstStyle/>
          <a:p>
            <a:pPr marL="0" indent="0" algn="just">
              <a:lnSpc>
                <a:spcPct val="115000"/>
              </a:lnSpc>
              <a:spcAft>
                <a:spcPts val="800"/>
              </a:spcAft>
              <a:buNone/>
            </a:pPr>
            <a:r>
              <a:rPr lang="fr-FR" sz="3200" b="1" dirty="0">
                <a:latin typeface="Times New Roman" panose="02020603050405020304" pitchFamily="18" charset="0"/>
                <a:ea typeface="Times New Roman" panose="02020603050405020304" pitchFamily="18" charset="0"/>
                <a:cs typeface="Arial" panose="020B0604020202020204" pitchFamily="34" charset="0"/>
              </a:rPr>
              <a:t>1. </a:t>
            </a:r>
            <a:r>
              <a:rPr lang="fr-FR" sz="3200" b="1" dirty="0">
                <a:latin typeface="Goudy Old Style" panose="02020502050305020303" pitchFamily="18" charset="77"/>
                <a:ea typeface="Times New Roman" panose="02020603050405020304" pitchFamily="18" charset="0"/>
                <a:cs typeface="Arial" panose="020B0604020202020204" pitchFamily="34" charset="0"/>
              </a:rPr>
              <a:t>ADOPTION DU COMPTE ADMINISTRATIF</a:t>
            </a:r>
            <a:endParaRPr lang="fr-FR" sz="3200" b="1" dirty="0">
              <a:latin typeface="Goudy Old Style" panose="02020502050305020303" pitchFamily="18" charset="77"/>
              <a:ea typeface="Calibri" panose="020F0502020204030204" pitchFamily="34" charset="0"/>
              <a:cs typeface="Arial" panose="020B0604020202020204" pitchFamily="34" charset="0"/>
            </a:endParaRPr>
          </a:p>
          <a:p>
            <a:pPr marL="342900" lvl="0" indent="-342900" algn="just" fontAlgn="base">
              <a:lnSpc>
                <a:spcPct val="115000"/>
              </a:lnSpc>
              <a:spcAft>
                <a:spcPts val="800"/>
              </a:spcAft>
              <a:buClr>
                <a:srgbClr val="000000"/>
              </a:buClr>
              <a:buSzPts val="1200"/>
              <a:buFont typeface="Symbol" panose="05050102010706020507" pitchFamily="18" charset="2"/>
              <a:buChar char="-"/>
            </a:pPr>
            <a:r>
              <a:rPr lang="fr-FR" sz="3200" dirty="0">
                <a:uFill>
                  <a:solidFill>
                    <a:srgbClr val="000000"/>
                  </a:solidFill>
                </a:uFill>
                <a:latin typeface="Goudy Old Style" panose="02020502050305020303" pitchFamily="18" charset="77"/>
                <a:ea typeface="Times New Roman" panose="02020603050405020304" pitchFamily="18" charset="0"/>
                <a:cs typeface="Arial" panose="020B0604020202020204" pitchFamily="34" charset="0"/>
              </a:rPr>
              <a:t>le conseil, après examen du compte administratif, adopte au plus tard le 31 Mars de l’année suivant l’exercice budgétaire : le compte administratif et les annexes du compte administratif ;</a:t>
            </a:r>
            <a:endParaRPr lang="fr-FR" sz="2800" dirty="0">
              <a:uFill>
                <a:solidFill>
                  <a:srgbClr val="000000"/>
                </a:solidFill>
              </a:uFill>
              <a:latin typeface="Goudy Old Style" panose="02020502050305020303" pitchFamily="18" charset="77"/>
              <a:ea typeface="Arial" panose="020B0604020202020204" pitchFamily="34" charset="0"/>
              <a:cs typeface="Arial" panose="020B0604020202020204" pitchFamily="34" charset="0"/>
            </a:endParaRPr>
          </a:p>
          <a:p>
            <a:pPr marL="342900" lvl="0" indent="-342900" algn="just" fontAlgn="base">
              <a:lnSpc>
                <a:spcPct val="115000"/>
              </a:lnSpc>
              <a:spcAft>
                <a:spcPts val="800"/>
              </a:spcAft>
              <a:buClr>
                <a:srgbClr val="000000"/>
              </a:buClr>
              <a:buSzPts val="1200"/>
              <a:buFont typeface="Symbol" panose="05050102010706020507" pitchFamily="18" charset="2"/>
              <a:buChar char="-"/>
            </a:pPr>
            <a:r>
              <a:rPr lang="fr-FR" sz="3200" dirty="0">
                <a:uFill>
                  <a:solidFill>
                    <a:srgbClr val="000000"/>
                  </a:solidFill>
                </a:uFill>
                <a:latin typeface="Goudy Old Style" panose="02020502050305020303" pitchFamily="18" charset="77"/>
                <a:ea typeface="Times New Roman" panose="02020603050405020304" pitchFamily="18" charset="0"/>
                <a:cs typeface="Arial" panose="020B0604020202020204" pitchFamily="34" charset="0"/>
              </a:rPr>
              <a:t>le compte administratif est voté dans les conditions habituelles des délibérations du Conseil Régional/Municipal c-à-d à la majorité absolue des suffrages exprimés ;</a:t>
            </a:r>
            <a:endParaRPr lang="fr-FR" sz="2800" dirty="0">
              <a:uFill>
                <a:solidFill>
                  <a:srgbClr val="000000"/>
                </a:solidFill>
              </a:uFill>
              <a:latin typeface="Goudy Old Style" panose="02020502050305020303" pitchFamily="18" charset="77"/>
              <a:ea typeface="Arial" panose="020B0604020202020204" pitchFamily="34" charset="0"/>
              <a:cs typeface="Arial" panose="020B0604020202020204" pitchFamily="34" charset="0"/>
            </a:endParaRPr>
          </a:p>
          <a:p>
            <a:pPr marL="342900" lvl="0" indent="-342900" algn="just" fontAlgn="base">
              <a:lnSpc>
                <a:spcPct val="115000"/>
              </a:lnSpc>
              <a:spcAft>
                <a:spcPts val="800"/>
              </a:spcAft>
              <a:buClr>
                <a:srgbClr val="000000"/>
              </a:buClr>
              <a:buSzPts val="1200"/>
              <a:buFont typeface="Symbol" panose="05050102010706020507" pitchFamily="18" charset="2"/>
              <a:buChar char="-"/>
            </a:pPr>
            <a:r>
              <a:rPr lang="fr-FR" sz="3200" dirty="0">
                <a:uFill>
                  <a:solidFill>
                    <a:srgbClr val="000000"/>
                  </a:solidFill>
                </a:uFill>
                <a:latin typeface="Goudy Old Style" panose="02020502050305020303" pitchFamily="18" charset="77"/>
                <a:ea typeface="Times New Roman" panose="02020603050405020304" pitchFamily="18" charset="0"/>
                <a:cs typeface="Arial" panose="020B0604020202020204" pitchFamily="34" charset="0"/>
              </a:rPr>
              <a:t>le Conseil peut aussi rejeter le compte administratif, dans ce cas de figure, un arbitrage est fait par le représentant de l’État pour s’assurer que le rejet n’est pas politique et auquel cas, une mission d’inspection est mandatée d’urgence.</a:t>
            </a:r>
            <a:endParaRPr lang="fr-FR" sz="2800" dirty="0">
              <a:uFill>
                <a:solidFill>
                  <a:srgbClr val="000000"/>
                </a:solidFill>
              </a:uFill>
              <a:latin typeface="Goudy Old Style" panose="02020502050305020303" pitchFamily="18" charset="77"/>
              <a:ea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28</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3752388524"/>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923252"/>
            <a:ext cx="12028868" cy="5502729"/>
          </a:xfrm>
        </p:spPr>
        <p:txBody>
          <a:bodyPr anchor="ctr">
            <a:normAutofit fontScale="85000" lnSpcReduction="10000"/>
          </a:bodyPr>
          <a:lstStyle/>
          <a:p>
            <a:pPr marL="514350" indent="-514350" algn="just">
              <a:lnSpc>
                <a:spcPct val="115000"/>
              </a:lnSpc>
              <a:spcAft>
                <a:spcPts val="800"/>
              </a:spcAft>
              <a:buAutoNum type="arabicPeriod"/>
            </a:pPr>
            <a:r>
              <a:rPr lang="fr-FR" sz="3200" b="1" dirty="0">
                <a:latin typeface="Times New Roman" panose="02020603050405020304" pitchFamily="18" charset="0"/>
                <a:ea typeface="Times New Roman" panose="02020603050405020304" pitchFamily="18" charset="0"/>
                <a:cs typeface="Arial" panose="020B0604020202020204" pitchFamily="34" charset="0"/>
              </a:rPr>
              <a:t>ADOPTION DU COMPTE ADMINISTRATIF</a:t>
            </a:r>
            <a:endParaRPr lang="fr-FR" sz="3200" b="1" dirty="0">
              <a:latin typeface="Calibri" panose="020F0502020204030204" pitchFamily="34" charset="0"/>
              <a:ea typeface="Times New Roman" panose="02020603050405020304" pitchFamily="18" charset="0"/>
              <a:cs typeface="Arial" panose="020B0604020202020204" pitchFamily="34" charset="0"/>
            </a:endParaRPr>
          </a:p>
          <a:p>
            <a:pPr marL="0" indent="0" algn="just">
              <a:lnSpc>
                <a:spcPct val="115000"/>
              </a:lnSpc>
              <a:spcAft>
                <a:spcPts val="800"/>
              </a:spcAft>
              <a:buNone/>
            </a:pPr>
            <a:r>
              <a:rPr lang="fr-FR" sz="3200" b="1" u="sng" dirty="0">
                <a:latin typeface="Goudy Old Style" panose="02020502050305020303" pitchFamily="18" charset="77"/>
              </a:rPr>
              <a:t>ARTICLE 470 du livre Vème du CGCTD.</a:t>
            </a:r>
            <a:r>
              <a:rPr lang="fr-FR" sz="3200" dirty="0">
                <a:latin typeface="Goudy Old Style" panose="02020502050305020303" pitchFamily="18" charset="77"/>
              </a:rPr>
              <a:t> </a:t>
            </a:r>
          </a:p>
          <a:p>
            <a:pPr algn="just">
              <a:lnSpc>
                <a:spcPct val="115000"/>
              </a:lnSpc>
              <a:spcAft>
                <a:spcPts val="800"/>
              </a:spcAft>
              <a:buFontTx/>
              <a:buChar char="-"/>
            </a:pPr>
            <a:r>
              <a:rPr lang="fr-FR" sz="3200" dirty="0">
                <a:latin typeface="Goudy Old Style" panose="02020502050305020303" pitchFamily="18" charset="77"/>
              </a:rPr>
              <a:t>L’organe délibérant ne peut modifier les chiffres du compte administratif. En cas d’irrégularité de gestion constatée, le compte administratif est rejeté. Un rapport circonstancié est adressé par le président de séance au représentant de l’Etat, pour saisine des services compétents de l’Etat, dans un délai de soixante-douze (72) heures. </a:t>
            </a:r>
          </a:p>
          <a:p>
            <a:pPr algn="just">
              <a:lnSpc>
                <a:spcPct val="115000"/>
              </a:lnSpc>
              <a:spcAft>
                <a:spcPts val="800"/>
              </a:spcAft>
              <a:buFontTx/>
              <a:buChar char="-"/>
            </a:pPr>
            <a:r>
              <a:rPr lang="fr-FR" sz="3200" dirty="0">
                <a:latin typeface="Goudy Old Style" panose="02020502050305020303" pitchFamily="18" charset="77"/>
              </a:rPr>
              <a:t>472 (2) : Le compte administratif approuvé est publié sur le site électronique de la collectivité territoriale et déposé à son siège où il peut être consulté. Une copie est transmise aux ministres chargés respectivement des finances et des collectivités territoriales. </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29</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206575766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132" y="1077687"/>
            <a:ext cx="11865736" cy="5531412"/>
          </a:xfrm>
        </p:spPr>
        <p:txBody>
          <a:bodyPr anchor="ctr">
            <a:normAutofit/>
          </a:bodyPr>
          <a:lstStyle/>
          <a:p>
            <a:pPr algn="just"/>
            <a:r>
              <a:rPr lang="fr-FR" sz="3200" dirty="0">
                <a:latin typeface="Goudy Old Style" panose="02020502050305020303" pitchFamily="18" charset="77"/>
              </a:rPr>
              <a:t>Au cours de l’analyse des Comptes Administratifs, plusieurs irrégularités et insuffisances ont été observées :</a:t>
            </a:r>
          </a:p>
          <a:p>
            <a:pPr algn="just">
              <a:buFont typeface="Wingdings" pitchFamily="2" charset="2"/>
              <a:buChar char="ü"/>
            </a:pPr>
            <a:r>
              <a:rPr lang="fr-FR" sz="3200" b="1" dirty="0">
                <a:latin typeface="Goudy Old Style" panose="02020502050305020303" pitchFamily="18" charset="77"/>
              </a:rPr>
              <a:t>Non-conformité fréquente du plan des CA</a:t>
            </a:r>
            <a:r>
              <a:rPr lang="fr-FR" sz="3200" dirty="0">
                <a:latin typeface="Goudy Old Style" panose="02020502050305020303" pitchFamily="18" charset="77"/>
              </a:rPr>
              <a:t> </a:t>
            </a:r>
            <a:r>
              <a:rPr lang="fr-FR" sz="3200" i="1" dirty="0">
                <a:latin typeface="Goudy Old Style" panose="02020502050305020303" pitchFamily="18" charset="77"/>
              </a:rPr>
              <a:t>par rapport à la nomenclature budgétaire.</a:t>
            </a:r>
          </a:p>
          <a:p>
            <a:pPr algn="just">
              <a:buFont typeface="Wingdings" pitchFamily="2" charset="2"/>
              <a:buChar char="ü"/>
            </a:pPr>
            <a:r>
              <a:rPr lang="fr-FR" sz="3200" b="1" dirty="0">
                <a:latin typeface="Goudy Old Style" panose="02020502050305020303" pitchFamily="18" charset="77"/>
              </a:rPr>
              <a:t>Incohérences dans les totaux</a:t>
            </a:r>
            <a:r>
              <a:rPr lang="fr-FR" sz="3200" dirty="0">
                <a:latin typeface="Goudy Old Style" panose="02020502050305020303" pitchFamily="18" charset="77"/>
              </a:rPr>
              <a:t>, </a:t>
            </a:r>
            <a:r>
              <a:rPr lang="fr-FR" sz="3200" i="1" dirty="0">
                <a:latin typeface="Goudy Old Style" panose="02020502050305020303" pitchFamily="18" charset="77"/>
              </a:rPr>
              <a:t>indiquant des erreurs de calcul ou de consolidation.</a:t>
            </a:r>
          </a:p>
          <a:p>
            <a:pPr algn="just">
              <a:buFont typeface="Wingdings" pitchFamily="2" charset="2"/>
              <a:buChar char="ü"/>
            </a:pPr>
            <a:r>
              <a:rPr lang="fr-FR" sz="3200" b="1" dirty="0">
                <a:latin typeface="Goudy Old Style" panose="02020502050305020303" pitchFamily="18" charset="77"/>
              </a:rPr>
              <a:t>Non-alignement des plans comptables utilisés</a:t>
            </a:r>
            <a:r>
              <a:rPr lang="fr-FR" sz="3200" dirty="0">
                <a:latin typeface="Goudy Old Style" panose="02020502050305020303" pitchFamily="18" charset="77"/>
              </a:rPr>
              <a:t> </a:t>
            </a:r>
            <a:r>
              <a:rPr lang="fr-FR" sz="3200" i="1" dirty="0">
                <a:latin typeface="Goudy Old Style" panose="02020502050305020303" pitchFamily="18" charset="77"/>
              </a:rPr>
              <a:t>avec le plan comptable prévu dans la nomenclature budgétaire.</a:t>
            </a:r>
          </a:p>
          <a:p>
            <a:pPr algn="just">
              <a:buFont typeface="Wingdings" pitchFamily="2" charset="2"/>
              <a:buChar char="ü"/>
            </a:pPr>
            <a:r>
              <a:rPr lang="fr-FR" sz="3200" b="1" dirty="0">
                <a:latin typeface="Goudy Old Style" panose="02020502050305020303" pitchFamily="18" charset="77"/>
              </a:rPr>
              <a:t>Confusion récurrente entre certaines rubriques</a:t>
            </a:r>
            <a:r>
              <a:rPr lang="fr-FR" sz="3200" dirty="0">
                <a:latin typeface="Goudy Old Style" panose="02020502050305020303" pitchFamily="18" charset="77"/>
              </a:rPr>
              <a:t>, </a:t>
            </a:r>
            <a:r>
              <a:rPr lang="fr-FR" sz="3200" i="1" dirty="0">
                <a:latin typeface="Goudy Old Style" panose="02020502050305020303" pitchFamily="18" charset="77"/>
              </a:rPr>
              <a:t>notamment entre « crédit annulé faute d’emploi » (recettes) et « crédit d’investissement à reporter » (dépenses).</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3</a:t>
            </a:fld>
            <a:endParaRPr lang="fr-FR" dirty="0"/>
          </a:p>
        </p:txBody>
      </p:sp>
      <p:sp>
        <p:nvSpPr>
          <p:cNvPr id="5" name="Rectangle 4"/>
          <p:cNvSpPr/>
          <p:nvPr/>
        </p:nvSpPr>
        <p:spPr>
          <a:xfrm>
            <a:off x="1851582" y="89687"/>
            <a:ext cx="8488836"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b="1" dirty="0">
                <a:latin typeface="Goudy Old Style" panose="02020502050305020303" pitchFamily="18" charset="77"/>
              </a:rPr>
              <a:t>INTRODUCTION </a:t>
            </a:r>
          </a:p>
        </p:txBody>
      </p:sp>
    </p:spTree>
    <p:extLst>
      <p:ext uri="{BB962C8B-B14F-4D97-AF65-F5344CB8AC3E}">
        <p14:creationId xmlns:p14="http://schemas.microsoft.com/office/powerpoint/2010/main" val="3759205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923252"/>
            <a:ext cx="12028868" cy="5502729"/>
          </a:xfrm>
        </p:spPr>
        <p:txBody>
          <a:bodyPr anchor="ctr">
            <a:normAutofit/>
          </a:bodyPr>
          <a:lstStyle/>
          <a:p>
            <a:pPr marL="514350" indent="-514350" algn="just">
              <a:lnSpc>
                <a:spcPct val="115000"/>
              </a:lnSpc>
              <a:spcAft>
                <a:spcPts val="800"/>
              </a:spcAft>
              <a:buAutoNum type="arabicPeriod"/>
            </a:pPr>
            <a:r>
              <a:rPr lang="fr-FR" sz="3200" b="1" dirty="0">
                <a:latin typeface="Goudy Old Style" panose="02020502050305020303" pitchFamily="18" charset="77"/>
                <a:ea typeface="Times New Roman" panose="02020603050405020304" pitchFamily="18" charset="0"/>
                <a:cs typeface="Arial" panose="020B0604020202020204" pitchFamily="34" charset="0"/>
              </a:rPr>
              <a:t>ADOPTION DU COMPTE ADMINISTRATIF</a:t>
            </a:r>
          </a:p>
          <a:p>
            <a:pPr algn="just">
              <a:lnSpc>
                <a:spcPts val="2850"/>
              </a:lnSpc>
              <a:spcAft>
                <a:spcPts val="1800"/>
              </a:spcAft>
            </a:pPr>
            <a:r>
              <a:rPr lang="fr-FR" sz="3200" dirty="0">
                <a:latin typeface="Goudy Old Style" panose="02020502050305020303" pitchFamily="18" charset="77"/>
              </a:rPr>
              <a:t>472 (3) Tout habitant ou contribuable de la collectivité territoriale concernée peut à ses frais, demander communication ou obtenir copie totale ou partielle du compte administratif et de ses pièces annexes. </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30</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3764516205"/>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923252"/>
            <a:ext cx="12028868" cy="5502729"/>
          </a:xfrm>
        </p:spPr>
        <p:txBody>
          <a:bodyPr anchor="ctr">
            <a:normAutofit fontScale="92500"/>
          </a:bodyPr>
          <a:lstStyle/>
          <a:p>
            <a:pPr marL="0" indent="0" algn="just">
              <a:lnSpc>
                <a:spcPct val="115000"/>
              </a:lnSpc>
              <a:spcAft>
                <a:spcPts val="800"/>
              </a:spcAft>
              <a:buNone/>
            </a:pPr>
            <a:r>
              <a:rPr lang="fr-FR" sz="3200" b="1" dirty="0">
                <a:latin typeface="Times New Roman" panose="02020603050405020304" pitchFamily="18" charset="0"/>
                <a:ea typeface="Times New Roman" panose="02020603050405020304" pitchFamily="18" charset="0"/>
                <a:cs typeface="Arial" panose="020B0604020202020204" pitchFamily="34" charset="0"/>
              </a:rPr>
              <a:t>2. APPROBATION DU COMPTE ADMINISTRATIF</a:t>
            </a:r>
            <a:endParaRPr lang="fr-FR" sz="3200" b="1" dirty="0">
              <a:latin typeface="Calibri" panose="020F0502020204030204" pitchFamily="34" charset="0"/>
              <a:ea typeface="Times New Roman" panose="02020603050405020304" pitchFamily="18" charset="0"/>
              <a:cs typeface="Arial" panose="020B0604020202020204" pitchFamily="34" charset="0"/>
            </a:endParaRPr>
          </a:p>
          <a:p>
            <a:pPr marL="228600" algn="just">
              <a:lnSpc>
                <a:spcPct val="115000"/>
              </a:lnSpc>
              <a:spcAft>
                <a:spcPts val="800"/>
              </a:spcAft>
            </a:pPr>
            <a:r>
              <a:rPr lang="fr-FR" sz="3200" dirty="0">
                <a:latin typeface="Times New Roman" panose="02020603050405020304" pitchFamily="18" charset="0"/>
                <a:ea typeface="Times New Roman" panose="02020603050405020304" pitchFamily="18" charset="0"/>
                <a:cs typeface="Arial" panose="020B0604020202020204" pitchFamily="34" charset="0"/>
              </a:rPr>
              <a:t>Le compte administratif adopté par le Conseil Régional/Municipal doit </a:t>
            </a:r>
            <a:r>
              <a:rPr lang="fr-FR" sz="3200" dirty="0" err="1">
                <a:latin typeface="Times New Roman" panose="02020603050405020304" pitchFamily="18" charset="0"/>
                <a:ea typeface="Times New Roman" panose="02020603050405020304" pitchFamily="18" charset="0"/>
                <a:cs typeface="Arial" panose="020B0604020202020204" pitchFamily="34" charset="0"/>
              </a:rPr>
              <a:t>etre</a:t>
            </a:r>
            <a:r>
              <a:rPr lang="fr-FR" sz="3200" dirty="0">
                <a:latin typeface="Times New Roman" panose="02020603050405020304" pitchFamily="18" charset="0"/>
                <a:ea typeface="Times New Roman" panose="02020603050405020304" pitchFamily="18" charset="0"/>
                <a:cs typeface="Arial" panose="020B0604020202020204" pitchFamily="34" charset="0"/>
              </a:rPr>
              <a:t> transmis à la tutelle et approuvé au plus tard le 30 Avril de l’année suivante.</a:t>
            </a:r>
            <a:endParaRPr lang="fr-FR" sz="32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15000"/>
              </a:lnSpc>
              <a:spcAft>
                <a:spcPts val="800"/>
              </a:spcAft>
            </a:pPr>
            <a:r>
              <a:rPr lang="fr-FR" sz="3200" dirty="0">
                <a:latin typeface="Times New Roman" panose="02020603050405020304" pitchFamily="18" charset="0"/>
                <a:ea typeface="Times New Roman" panose="02020603050405020304" pitchFamily="18" charset="0"/>
                <a:cs typeface="Arial" panose="020B0604020202020204" pitchFamily="34" charset="0"/>
              </a:rPr>
              <a:t>L’approbation peut se faire par décision du représentant de l’Etat.</a:t>
            </a:r>
            <a:endParaRPr lang="fr-FR" sz="32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15000"/>
              </a:lnSpc>
              <a:spcAft>
                <a:spcPts val="800"/>
              </a:spcAft>
            </a:pPr>
            <a:r>
              <a:rPr lang="fr-FR" sz="3200" dirty="0">
                <a:latin typeface="Times New Roman" panose="02020603050405020304" pitchFamily="18" charset="0"/>
                <a:ea typeface="Times New Roman" panose="02020603050405020304" pitchFamily="18" charset="0"/>
                <a:cs typeface="Arial" panose="020B0604020202020204" pitchFamily="34" charset="0"/>
              </a:rPr>
              <a:t>La tutelle remet un exemplaire au Conseil Régional/Commune faisant mention du cachet de dépôt pour approbation.</a:t>
            </a:r>
            <a:endParaRPr lang="fr-FR" sz="32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15000"/>
              </a:lnSpc>
              <a:spcAft>
                <a:spcPts val="800"/>
              </a:spcAft>
            </a:pPr>
            <a:r>
              <a:rPr lang="fr-FR" sz="3200" dirty="0">
                <a:latin typeface="Times New Roman" panose="02020603050405020304" pitchFamily="18" charset="0"/>
                <a:ea typeface="Times New Roman" panose="02020603050405020304" pitchFamily="18" charset="0"/>
                <a:cs typeface="Arial" panose="020B0604020202020204" pitchFamily="34" charset="0"/>
              </a:rPr>
              <a:t>NB : Le compte de gestion est transmis en </a:t>
            </a:r>
            <a:r>
              <a:rPr lang="fr-FR" sz="3200" dirty="0" err="1">
                <a:latin typeface="Times New Roman" panose="02020603050405020304" pitchFamily="18" charset="0"/>
                <a:ea typeface="Times New Roman" panose="02020603050405020304" pitchFamily="18" charset="0"/>
                <a:cs typeface="Arial" panose="020B0604020202020204" pitchFamily="34" charset="0"/>
              </a:rPr>
              <a:t>meme</a:t>
            </a:r>
            <a:r>
              <a:rPr lang="fr-FR" sz="3200" dirty="0">
                <a:latin typeface="Times New Roman" panose="02020603050405020304" pitchFamily="18" charset="0"/>
                <a:ea typeface="Times New Roman" panose="02020603050405020304" pitchFamily="18" charset="0"/>
                <a:cs typeface="Arial" panose="020B0604020202020204" pitchFamily="34" charset="0"/>
              </a:rPr>
              <a:t> temps que le compte administratif.</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31</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1802949307"/>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923252"/>
            <a:ext cx="12028868" cy="5502729"/>
          </a:xfrm>
        </p:spPr>
        <p:txBody>
          <a:bodyPr anchor="ctr">
            <a:normAutofit/>
          </a:bodyPr>
          <a:lstStyle/>
          <a:p>
            <a:pPr marL="0" indent="0" algn="just">
              <a:lnSpc>
                <a:spcPct val="115000"/>
              </a:lnSpc>
              <a:spcAft>
                <a:spcPts val="800"/>
              </a:spcAft>
              <a:buNone/>
            </a:pPr>
            <a:r>
              <a:rPr lang="fr-FR" sz="3200" b="1" dirty="0">
                <a:latin typeface="Goudy Old Style" panose="02020502050305020303" pitchFamily="18" charset="77"/>
                <a:ea typeface="Times New Roman" panose="02020603050405020304" pitchFamily="18" charset="0"/>
                <a:cs typeface="Arial" panose="020B0604020202020204" pitchFamily="34" charset="0"/>
              </a:rPr>
              <a:t>a</a:t>
            </a:r>
            <a:r>
              <a:rPr lang="fr-FR" sz="3200" b="1" dirty="0">
                <a:latin typeface="Goudy Old Style" panose="02020502050305020303" pitchFamily="18" charset="77"/>
                <a:cs typeface="Arial" panose="020B0604020202020204" pitchFamily="34" charset="0"/>
              </a:rPr>
              <a:t>) Risques financiers et stratégiques</a:t>
            </a:r>
          </a:p>
          <a:p>
            <a:pPr marL="365125" indent="-206375" algn="just">
              <a:lnSpc>
                <a:spcPts val="2850"/>
              </a:lnSpc>
              <a:spcAft>
                <a:spcPts val="600"/>
              </a:spcAft>
              <a:buFont typeface="Arial" panose="020B0604020202020204" pitchFamily="34" charset="0"/>
              <a:buChar char="•"/>
            </a:pPr>
            <a:r>
              <a:rPr lang="fr-FR" sz="3200" b="1" dirty="0">
                <a:latin typeface="Goudy Old Style" panose="02020502050305020303" pitchFamily="18" charset="77"/>
              </a:rPr>
              <a:t>Mauvaise prise de décision: </a:t>
            </a:r>
            <a:r>
              <a:rPr lang="fr-FR" sz="3200" dirty="0">
                <a:latin typeface="Goudy Old Style" panose="02020502050305020303" pitchFamily="18" charset="77"/>
              </a:rPr>
              <a:t>des informations inexactes peuvent mener à des décisions stratégiques erronées, comme des dépense excessives basées sur des revenus surestimés ou un manque de réserve dû à des passifs sous-estimés.</a:t>
            </a:r>
          </a:p>
          <a:p>
            <a:pPr marL="365125" indent="-206375" algn="just">
              <a:lnSpc>
                <a:spcPts val="2850"/>
              </a:lnSpc>
              <a:spcAft>
                <a:spcPts val="600"/>
              </a:spcAft>
              <a:buFont typeface="Arial" panose="020B0604020202020204" pitchFamily="34" charset="0"/>
              <a:buChar char="•"/>
            </a:pPr>
            <a:r>
              <a:rPr lang="fr-FR" sz="3200" b="1" dirty="0">
                <a:latin typeface="Goudy Old Style" panose="02020502050305020303" pitchFamily="18" charset="77"/>
              </a:rPr>
              <a:t>Problème de trésorerie</a:t>
            </a:r>
            <a:r>
              <a:rPr lang="fr-FR" sz="3200" dirty="0">
                <a:latin typeface="Goudy Old Style" panose="02020502050305020303" pitchFamily="18" charset="77"/>
              </a:rPr>
              <a:t>: une mauvaise gestion peut causer des problèmes de trésorerie, car l’organisation peut ne pas avoir une vision claire de sa situation financière</a:t>
            </a:r>
          </a:p>
          <a:p>
            <a:pPr marL="365125" indent="-206375" algn="just">
              <a:lnSpc>
                <a:spcPts val="2850"/>
              </a:lnSpc>
              <a:spcAft>
                <a:spcPts val="600"/>
              </a:spcAft>
              <a:buFont typeface="Arial" panose="020B0604020202020204" pitchFamily="34" charset="0"/>
              <a:buChar char="•"/>
            </a:pPr>
            <a:r>
              <a:rPr lang="fr-FR" sz="3200" b="1" dirty="0">
                <a:latin typeface="Goudy Old Style" panose="02020502050305020303" pitchFamily="18" charset="77"/>
              </a:rPr>
              <a:t>Comptabilité faussée: </a:t>
            </a:r>
            <a:r>
              <a:rPr lang="fr-FR" sz="3200" dirty="0">
                <a:latin typeface="Goudy Old Style" panose="02020502050305020303" pitchFamily="18" charset="77"/>
              </a:rPr>
              <a:t>il peut y avoir un déséquilibre du bilan et une sous-estimation des risques si, par exemple, des créances irrécouvrables ne sont pas correctement dépréciées.</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32</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2424684515"/>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923252"/>
            <a:ext cx="12028868" cy="5502729"/>
          </a:xfrm>
        </p:spPr>
        <p:txBody>
          <a:bodyPr anchor="ctr">
            <a:normAutofit fontScale="92500"/>
          </a:bodyPr>
          <a:lstStyle/>
          <a:p>
            <a:pPr marL="0" indent="0" algn="just">
              <a:lnSpc>
                <a:spcPts val="2850"/>
              </a:lnSpc>
              <a:spcAft>
                <a:spcPts val="1800"/>
              </a:spcAft>
              <a:buNone/>
            </a:pPr>
            <a:r>
              <a:rPr lang="fr-FR" sz="3500" b="1" dirty="0">
                <a:solidFill>
                  <a:schemeClr val="accent1">
                    <a:lumMod val="50000"/>
                  </a:schemeClr>
                </a:solidFill>
                <a:latin typeface="Goudy Old Style" panose="02020502050305020303" pitchFamily="18" charset="77"/>
              </a:rPr>
              <a:t>b) Risques juridique et de conformité </a:t>
            </a:r>
          </a:p>
          <a:p>
            <a:pPr marL="571500" indent="-571500" algn="just">
              <a:lnSpc>
                <a:spcPts val="2850"/>
              </a:lnSpc>
              <a:spcAft>
                <a:spcPts val="2400"/>
              </a:spcAft>
              <a:buFont typeface="Arial" panose="020B0604020202020204" pitchFamily="34" charset="0"/>
              <a:buChar char="•"/>
            </a:pPr>
            <a:r>
              <a:rPr lang="fr-FR" sz="3200" b="1" dirty="0">
                <a:latin typeface="Goudy Old Style" panose="02020502050305020303" pitchFamily="18" charset="77"/>
              </a:rPr>
              <a:t>Redressement fiscaux: </a:t>
            </a:r>
            <a:r>
              <a:rPr lang="fr-FR" sz="3200" dirty="0">
                <a:latin typeface="Goudy Old Style" panose="02020502050305020303" pitchFamily="18" charset="77"/>
              </a:rPr>
              <a:t>Des erreurs comptables peuvent entrainer des redressements fiscaux, avec des pénalités financières à la clé. </a:t>
            </a:r>
          </a:p>
          <a:p>
            <a:pPr marL="571500" indent="-571500" algn="just">
              <a:lnSpc>
                <a:spcPts val="2850"/>
              </a:lnSpc>
              <a:spcAft>
                <a:spcPts val="2400"/>
              </a:spcAft>
              <a:buFont typeface="Arial" panose="020B0604020202020204" pitchFamily="34" charset="0"/>
              <a:buChar char="•"/>
            </a:pPr>
            <a:r>
              <a:rPr lang="fr-FR" sz="3200" b="1" dirty="0">
                <a:latin typeface="Goudy Old Style" panose="02020502050305020303" pitchFamily="18" charset="77"/>
              </a:rPr>
              <a:t>Sanctions</a:t>
            </a:r>
            <a:r>
              <a:rPr lang="fr-FR" sz="3200" dirty="0">
                <a:latin typeface="Goudy Old Style" panose="02020502050305020303" pitchFamily="18" charset="77"/>
              </a:rPr>
              <a:t>: le non-respect de la législation peut conduire à des amendes.</a:t>
            </a:r>
          </a:p>
          <a:p>
            <a:pPr marL="571500" indent="-571500" algn="just">
              <a:lnSpc>
                <a:spcPts val="2850"/>
              </a:lnSpc>
              <a:spcAft>
                <a:spcPts val="2400"/>
              </a:spcAft>
              <a:buFont typeface="Arial" panose="020B0604020202020204" pitchFamily="34" charset="0"/>
              <a:buChar char="•"/>
            </a:pPr>
            <a:r>
              <a:rPr lang="fr-FR" sz="3200" b="1" dirty="0">
                <a:latin typeface="Goudy Old Style" panose="02020502050305020303" pitchFamily="18" charset="77"/>
              </a:rPr>
              <a:t>Procédures judiciaires</a:t>
            </a:r>
            <a:r>
              <a:rPr lang="fr-FR" sz="3200" dirty="0">
                <a:latin typeface="Goudy Old Style" panose="02020502050305020303" pitchFamily="18" charset="77"/>
              </a:rPr>
              <a:t>: des erreurs intentionnelles ou frauduleuses peuvent donner lieu à des poursuites judiciaires</a:t>
            </a:r>
          </a:p>
          <a:p>
            <a:pPr marL="571500" indent="-571500" algn="just">
              <a:lnSpc>
                <a:spcPts val="2850"/>
              </a:lnSpc>
              <a:spcAft>
                <a:spcPts val="2400"/>
              </a:spcAft>
              <a:buFont typeface="Arial" panose="020B0604020202020204" pitchFamily="34" charset="0"/>
              <a:buChar char="•"/>
            </a:pPr>
            <a:r>
              <a:rPr lang="fr-FR" sz="3200" b="1" dirty="0">
                <a:latin typeface="Goudy Old Style" panose="02020502050305020303" pitchFamily="18" charset="77"/>
              </a:rPr>
              <a:t>Irrégularités et contrôle</a:t>
            </a:r>
            <a:r>
              <a:rPr lang="fr-FR" sz="3200" dirty="0">
                <a:latin typeface="Goudy Old Style" panose="02020502050305020303" pitchFamily="18" charset="77"/>
              </a:rPr>
              <a:t>: des irrégularités peuvent ne pas respecter des obligations légales, cela peut entrainer l’absence d’adoption du budget en équilibre réel, ce qui déclenche une intervention de la chambre des comptes. </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33</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987148138"/>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923252"/>
            <a:ext cx="12028868" cy="5502729"/>
          </a:xfrm>
        </p:spPr>
        <p:txBody>
          <a:bodyPr anchor="ctr">
            <a:normAutofit/>
          </a:bodyPr>
          <a:lstStyle/>
          <a:p>
            <a:pPr marL="0" indent="0" algn="just">
              <a:lnSpc>
                <a:spcPts val="2850"/>
              </a:lnSpc>
              <a:spcAft>
                <a:spcPts val="1800"/>
              </a:spcAft>
              <a:buNone/>
            </a:pPr>
            <a:r>
              <a:rPr lang="fr-FR" sz="3500" b="1" dirty="0">
                <a:solidFill>
                  <a:schemeClr val="accent1">
                    <a:lumMod val="50000"/>
                  </a:schemeClr>
                </a:solidFill>
                <a:latin typeface="Goudy Old Style" panose="02020502050305020303" pitchFamily="18" charset="77"/>
              </a:rPr>
              <a:t>c) Risques opérationnels et de réputation</a:t>
            </a:r>
            <a:endParaRPr lang="fr-FR" sz="1600" b="1" dirty="0">
              <a:solidFill>
                <a:schemeClr val="accent1"/>
              </a:solidFill>
            </a:endParaRPr>
          </a:p>
          <a:p>
            <a:pPr marL="571500" indent="-571500" algn="just">
              <a:lnSpc>
                <a:spcPts val="2850"/>
              </a:lnSpc>
              <a:spcAft>
                <a:spcPts val="2400"/>
              </a:spcAft>
              <a:buFont typeface="Arial" panose="020B0604020202020204" pitchFamily="34" charset="0"/>
              <a:buChar char="•"/>
            </a:pPr>
            <a:r>
              <a:rPr lang="fr-FR" sz="3200" b="1" dirty="0">
                <a:latin typeface="Goudy Old Style" panose="02020502050305020303" pitchFamily="18" charset="77"/>
              </a:rPr>
              <a:t>Manque de traçabilité: </a:t>
            </a:r>
            <a:r>
              <a:rPr lang="fr-FR" sz="3200" dirty="0">
                <a:latin typeface="Goudy Old Style" panose="02020502050305020303" pitchFamily="18" charset="77"/>
              </a:rPr>
              <a:t>Des processus manuels ou des échanges non sécurisés peuvent rendre difficile la traçabilité des opérations, augmentant les risques de fraude et de fuite d’informations. </a:t>
            </a:r>
          </a:p>
          <a:p>
            <a:pPr marL="571500" indent="-571500" algn="just">
              <a:lnSpc>
                <a:spcPts val="2850"/>
              </a:lnSpc>
              <a:spcAft>
                <a:spcPts val="2400"/>
              </a:spcAft>
              <a:buFont typeface="Arial" panose="020B0604020202020204" pitchFamily="34" charset="0"/>
              <a:buChar char="•"/>
            </a:pPr>
            <a:r>
              <a:rPr lang="fr-FR" sz="3200" b="1" dirty="0">
                <a:latin typeface="Goudy Old Style" panose="02020502050305020303" pitchFamily="18" charset="77"/>
              </a:rPr>
              <a:t>Inefficacité</a:t>
            </a:r>
            <a:r>
              <a:rPr lang="fr-FR" sz="3200" dirty="0">
                <a:latin typeface="Goudy Old Style" panose="02020502050305020303" pitchFamily="18" charset="77"/>
              </a:rPr>
              <a:t>: une comptabilité peut fiable peut rendre difficile le pilotage de la CTD et des décisions importantes. </a:t>
            </a:r>
          </a:p>
          <a:p>
            <a:pPr marL="571500" indent="-571500" algn="just">
              <a:lnSpc>
                <a:spcPts val="2850"/>
              </a:lnSpc>
              <a:spcAft>
                <a:spcPts val="2400"/>
              </a:spcAft>
              <a:buFont typeface="Arial" panose="020B0604020202020204" pitchFamily="34" charset="0"/>
              <a:buChar char="•"/>
            </a:pPr>
            <a:r>
              <a:rPr lang="fr-FR" sz="3200" b="1" dirty="0">
                <a:latin typeface="Goudy Old Style" panose="02020502050305020303" pitchFamily="18" charset="77"/>
              </a:rPr>
              <a:t>Image de la CTD</a:t>
            </a:r>
            <a:r>
              <a:rPr lang="fr-FR" sz="3200" dirty="0">
                <a:latin typeface="Goudy Old Style" panose="02020502050305020303" pitchFamily="18" charset="77"/>
              </a:rPr>
              <a:t>: des problèmes de conformité et des sanctions peuvent nuire à la réputation de la CTD. </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34</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II. LE PROCESSUS D’ÉLABORATION DU CA</a:t>
            </a:r>
          </a:p>
        </p:txBody>
      </p:sp>
    </p:spTree>
    <p:extLst>
      <p:ext uri="{BB962C8B-B14F-4D97-AF65-F5344CB8AC3E}">
        <p14:creationId xmlns:p14="http://schemas.microsoft.com/office/powerpoint/2010/main" val="1535071388"/>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392D641-83A5-4B1D-AF2E-6F0D65B1107D}" type="slidenum">
              <a:rPr lang="fr-FR" smtClean="0"/>
              <a:t>35</a:t>
            </a:fld>
            <a:endParaRPr lang="fr-FR" dirty="0"/>
          </a:p>
        </p:txBody>
      </p:sp>
      <p:sp>
        <p:nvSpPr>
          <p:cNvPr id="5" name="Rectangle 4"/>
          <p:cNvSpPr/>
          <p:nvPr/>
        </p:nvSpPr>
        <p:spPr>
          <a:xfrm>
            <a:off x="2801815" y="89687"/>
            <a:ext cx="672904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b="1" dirty="0">
                <a:latin typeface="Goudy Old Style" panose="02020502050305020303" pitchFamily="18" charset="77"/>
              </a:rPr>
              <a:t>CONCLUSION</a:t>
            </a:r>
            <a:endParaRPr lang="fr-FR" sz="3200" dirty="0">
              <a:latin typeface="Goudy Old Style" panose="02020502050305020303" pitchFamily="18" charset="77"/>
            </a:endParaRPr>
          </a:p>
        </p:txBody>
      </p:sp>
      <p:sp>
        <p:nvSpPr>
          <p:cNvPr id="12" name="Rectangle 2">
            <a:extLst>
              <a:ext uri="{FF2B5EF4-FFF2-40B4-BE49-F238E27FC236}">
                <a16:creationId xmlns:a16="http://schemas.microsoft.com/office/drawing/2014/main" id="{8F6B2067-9108-BA97-F7A2-70D0EE947C05}"/>
              </a:ext>
            </a:extLst>
          </p:cNvPr>
          <p:cNvSpPr>
            <a:spLocks noChangeArrowheads="1"/>
          </p:cNvSpPr>
          <p:nvPr/>
        </p:nvSpPr>
        <p:spPr bwMode="auto">
          <a:xfrm>
            <a:off x="169263" y="28780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ZoneTexte 6">
            <a:extLst>
              <a:ext uri="{FF2B5EF4-FFF2-40B4-BE49-F238E27FC236}">
                <a16:creationId xmlns:a16="http://schemas.microsoft.com/office/drawing/2014/main" id="{02FA78BB-D75B-D557-DB75-6DB40A520A74}"/>
              </a:ext>
            </a:extLst>
          </p:cNvPr>
          <p:cNvSpPr txBox="1"/>
          <p:nvPr/>
        </p:nvSpPr>
        <p:spPr>
          <a:xfrm>
            <a:off x="360848" y="2000852"/>
            <a:ext cx="11610979" cy="1754326"/>
          </a:xfrm>
          <a:prstGeom prst="rect">
            <a:avLst/>
          </a:prstGeom>
          <a:noFill/>
        </p:spPr>
        <p:txBody>
          <a:bodyPr wrap="square">
            <a:spAutoFit/>
          </a:bodyPr>
          <a:lstStyle/>
          <a:p>
            <a:pPr algn="just">
              <a:lnSpc>
                <a:spcPct val="100000"/>
              </a:lnSpc>
            </a:pPr>
            <a:r>
              <a:rPr lang="fr-FR" sz="3600" dirty="0">
                <a:latin typeface="Goudy Old Style" panose="02020502050305020303" pitchFamily="18" charset="77"/>
                <a:ea typeface="Calibri" panose="020F0502020204030204" pitchFamily="34" charset="0"/>
                <a:cs typeface="Times New Roman" panose="02020603050405020304" pitchFamily="18" charset="0"/>
              </a:rPr>
              <a:t>La question de la fiabilité des comptes des CTD est plus qu’au cœur des débats pour la crédibiliser les institutions décentralisées… (PEFA des CTD…)</a:t>
            </a:r>
            <a:endParaRPr lang="fr-FR" sz="3200" dirty="0">
              <a:latin typeface="Goudy Old Style" panose="02020502050305020303" pitchFamily="18"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8824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392D641-83A5-4B1D-AF2E-6F0D65B1107D}" type="slidenum">
              <a:rPr lang="fr-FR" smtClean="0"/>
              <a:t>36</a:t>
            </a:fld>
            <a:endParaRPr lang="fr-FR" dirty="0"/>
          </a:p>
        </p:txBody>
      </p:sp>
      <p:sp>
        <p:nvSpPr>
          <p:cNvPr id="21" name="Forme libre 38"/>
          <p:cNvSpPr/>
          <p:nvPr/>
        </p:nvSpPr>
        <p:spPr>
          <a:xfrm>
            <a:off x="0" y="492597"/>
            <a:ext cx="2488676" cy="504624"/>
          </a:xfrm>
          <a:custGeom>
            <a:avLst/>
            <a:gdLst>
              <a:gd name="connsiteX0" fmla="*/ 30006 w 2780685"/>
              <a:gd name="connsiteY0" fmla="*/ 0 h 576064"/>
              <a:gd name="connsiteX1" fmla="*/ 2492653 w 2780685"/>
              <a:gd name="connsiteY1" fmla="*/ 0 h 576064"/>
              <a:gd name="connsiteX2" fmla="*/ 2780685 w 2780685"/>
              <a:gd name="connsiteY2" fmla="*/ 288032 h 576064"/>
              <a:gd name="connsiteX3" fmla="*/ 2492653 w 2780685"/>
              <a:gd name="connsiteY3" fmla="*/ 576064 h 576064"/>
              <a:gd name="connsiteX4" fmla="*/ 30006 w 2780685"/>
              <a:gd name="connsiteY4" fmla="*/ 576064 h 576064"/>
              <a:gd name="connsiteX5" fmla="*/ 0 w 2780685"/>
              <a:gd name="connsiteY5" fmla="*/ 573039 h 576064"/>
              <a:gd name="connsiteX6" fmla="*/ 0 w 2780685"/>
              <a:gd name="connsiteY6" fmla="*/ 3025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0685" h="576064">
                <a:moveTo>
                  <a:pt x="30006" y="0"/>
                </a:moveTo>
                <a:lnTo>
                  <a:pt x="2492653" y="0"/>
                </a:lnTo>
                <a:cubicBezTo>
                  <a:pt x="2651729" y="0"/>
                  <a:pt x="2780685" y="128956"/>
                  <a:pt x="2780685" y="288032"/>
                </a:cubicBezTo>
                <a:cubicBezTo>
                  <a:pt x="2780685" y="447108"/>
                  <a:pt x="2651729" y="576064"/>
                  <a:pt x="2492653" y="576064"/>
                </a:cubicBezTo>
                <a:lnTo>
                  <a:pt x="30006" y="576064"/>
                </a:lnTo>
                <a:lnTo>
                  <a:pt x="0" y="573039"/>
                </a:lnTo>
                <a:lnTo>
                  <a:pt x="0" y="3025"/>
                </a:ln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chemeClr val="tx1"/>
                </a:solidFill>
                <a:effectLst/>
                <a:uLnTx/>
                <a:uFillTx/>
                <a:latin typeface="Calibri" panose="020F0502020204030204"/>
                <a:ea typeface="+mn-ea"/>
                <a:cs typeface="+mn-cs"/>
              </a:rPr>
              <a:t>FIN</a:t>
            </a:r>
            <a:r>
              <a:rPr kumimoji="0" lang="fr-FR" sz="2400" b="1" i="0" u="none" strike="noStrike" kern="1200" cap="none" spc="0" normalizeH="0" baseline="0" noProof="0" dirty="0">
                <a:ln>
                  <a:noFill/>
                </a:ln>
                <a:solidFill>
                  <a:schemeClr val="tx1"/>
                </a:solidFill>
                <a:effectLst/>
                <a:uLnTx/>
                <a:uFillTx/>
                <a:latin typeface="Calibri" panose="020F0502020204030204"/>
                <a:ea typeface="+mn-ea"/>
                <a:cs typeface="+mn-cs"/>
              </a:rPr>
              <a:t> </a:t>
            </a:r>
          </a:p>
        </p:txBody>
      </p:sp>
      <p:pic>
        <p:nvPicPr>
          <p:cNvPr id="25" name="Picture 2" descr="Consultez les cadres de dépenses à moyen terme (CDMT) ajusté 2020-2022 des  Administrations publiques - LA DIRECTION GENERALE DU BUDGET">
            <a:extLst>
              <a:ext uri="{FF2B5EF4-FFF2-40B4-BE49-F238E27FC236}">
                <a16:creationId xmlns:a16="http://schemas.microsoft.com/office/drawing/2014/main" id="{A1C4701C-FF77-4F08-A3A8-0CD9B57F4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000" y="0"/>
            <a:ext cx="1313960" cy="1244937"/>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080" y="3073794"/>
            <a:ext cx="2419579" cy="2314379"/>
          </a:xfrm>
          <a:prstGeom prst="rect">
            <a:avLst/>
          </a:prstGeom>
        </p:spPr>
      </p:pic>
      <p:sp>
        <p:nvSpPr>
          <p:cNvPr id="29" name="ZoneTexte 4"/>
          <p:cNvSpPr txBox="1"/>
          <p:nvPr/>
        </p:nvSpPr>
        <p:spPr>
          <a:xfrm>
            <a:off x="2310858" y="2290937"/>
            <a:ext cx="8133908" cy="646331"/>
          </a:xfrm>
          <a:prstGeom prst="rect">
            <a:avLst/>
          </a:prstGeom>
          <a:noFill/>
        </p:spPr>
        <p:txBody>
          <a:bodyPr wrap="square" rtlCol="0">
            <a:spAutoFit/>
          </a:bodyPr>
          <a:lstStyle/>
          <a:p>
            <a:pPr algn="ctr"/>
            <a:r>
              <a:rPr lang="fr-FR" sz="3600" b="1" dirty="0"/>
              <a:t>MERCI DE VOTRE AIMABLE ATTENTION</a:t>
            </a:r>
          </a:p>
        </p:txBody>
      </p:sp>
      <p:pic>
        <p:nvPicPr>
          <p:cNvPr id="2" name="Picture 2" descr="https://img.freepik.com/premium-photo/creative-concept-thank-you-your-attention-text-notebook_292052-1526.jpg?w=2000">
            <a:extLst>
              <a:ext uri="{FF2B5EF4-FFF2-40B4-BE49-F238E27FC236}">
                <a16:creationId xmlns:a16="http://schemas.microsoft.com/office/drawing/2014/main" id="{2CD99FE3-917E-EB4E-440C-11678693B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2475" y="3920733"/>
            <a:ext cx="2999525" cy="24626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mg.freepik.com/premium-photo/creative-concept-thank-you-your-attention-text-notebook_292052-1526.jpg?w=2000">
            <a:extLst>
              <a:ext uri="{FF2B5EF4-FFF2-40B4-BE49-F238E27FC236}">
                <a16:creationId xmlns:a16="http://schemas.microsoft.com/office/drawing/2014/main" id="{B2D2C35A-7D68-70DA-D77E-AF70D1B7F4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4875" y="4073133"/>
            <a:ext cx="2999525" cy="2462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g.freepik.com/premium-photo/creative-concept-thank-you-your-attention-text-notebook_292052-1526.jpg?w=2000">
            <a:extLst>
              <a:ext uri="{FF2B5EF4-FFF2-40B4-BE49-F238E27FC236}">
                <a16:creationId xmlns:a16="http://schemas.microsoft.com/office/drawing/2014/main" id="{B405A5E2-008E-3447-F123-DE26589207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03" y="997221"/>
            <a:ext cx="2627824" cy="207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8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132" y="1077687"/>
            <a:ext cx="11865736" cy="5531412"/>
          </a:xfrm>
        </p:spPr>
        <p:txBody>
          <a:bodyPr anchor="ctr">
            <a:normAutofit/>
          </a:bodyPr>
          <a:lstStyle/>
          <a:p>
            <a:pPr algn="just">
              <a:buFont typeface="Wingdings" pitchFamily="2" charset="2"/>
              <a:buChar char="ü"/>
            </a:pPr>
            <a:r>
              <a:rPr lang="fr-FR" sz="3200" b="1" dirty="0">
                <a:latin typeface="Goudy Old Style" panose="02020502050305020303" pitchFamily="18" charset="77"/>
              </a:rPr>
              <a:t>Documents sans signatures des autorités locales</a:t>
            </a:r>
            <a:r>
              <a:rPr lang="fr-FR" sz="3200" dirty="0">
                <a:latin typeface="Goudy Old Style" panose="02020502050305020303" pitchFamily="18" charset="77"/>
              </a:rPr>
              <a:t>, </a:t>
            </a:r>
            <a:r>
              <a:rPr lang="fr-FR" sz="3200" i="1" dirty="0">
                <a:latin typeface="Goudy Old Style" panose="02020502050305020303" pitchFamily="18" charset="77"/>
              </a:rPr>
              <a:t>affectant leur validité administrative</a:t>
            </a:r>
          </a:p>
          <a:p>
            <a:pPr marL="0" indent="0" algn="just">
              <a:buNone/>
            </a:pPr>
            <a:endParaRPr lang="fr-FR" sz="1600" b="1" i="1" dirty="0">
              <a:latin typeface="Goudy Old Style" panose="02020502050305020303" pitchFamily="18" charset="77"/>
            </a:endParaRPr>
          </a:p>
          <a:p>
            <a:pPr algn="just">
              <a:buFont typeface="Wingdings" pitchFamily="2" charset="2"/>
              <a:buChar char="ü"/>
            </a:pPr>
            <a:r>
              <a:rPr lang="fr-FR" sz="3200" b="1" dirty="0">
                <a:latin typeface="Goudy Old Style" panose="02020502050305020303" pitchFamily="18" charset="77"/>
              </a:rPr>
              <a:t>problèmes de mise en forme, </a:t>
            </a:r>
            <a:r>
              <a:rPr lang="fr-FR" sz="3200" i="1" dirty="0">
                <a:latin typeface="Goudy Old Style" panose="02020502050305020303" pitchFamily="18" charset="77"/>
              </a:rPr>
              <a:t>notamment l’absence de répétition des entêtes de colonnes sur chaque page et l’absence de pagination, ce qui rend la lecture et le suivi du document difficiles</a:t>
            </a:r>
            <a:r>
              <a:rPr lang="fr-FR" sz="3200" dirty="0">
                <a:latin typeface="Goudy Old Style" panose="02020502050305020303" pitchFamily="18" charset="77"/>
              </a:rPr>
              <a:t>. </a:t>
            </a:r>
          </a:p>
          <a:p>
            <a:pPr marL="0" indent="0" algn="just">
              <a:buNone/>
            </a:pPr>
            <a:endParaRPr lang="fr-FR" sz="1600" dirty="0">
              <a:latin typeface="Goudy Old Style" panose="02020502050305020303" pitchFamily="18" charset="77"/>
            </a:endParaRPr>
          </a:p>
          <a:p>
            <a:pPr algn="just">
              <a:buFont typeface="Wingdings" pitchFamily="2" charset="2"/>
              <a:buChar char="ü"/>
            </a:pPr>
            <a:r>
              <a:rPr lang="fr-FR" sz="3200" b="1" dirty="0">
                <a:latin typeface="Goudy Old Style" panose="02020502050305020303" pitchFamily="18" charset="77"/>
              </a:rPr>
              <a:t>Utilisation de polices de caractères trop petites et qualité d’impression insuffisante (souvent flou)</a:t>
            </a:r>
            <a:r>
              <a:rPr lang="fr-FR" sz="3200" dirty="0">
                <a:latin typeface="Goudy Old Style" panose="02020502050305020303" pitchFamily="18" charset="77"/>
              </a:rPr>
              <a:t>, </a:t>
            </a:r>
            <a:r>
              <a:rPr lang="fr-FR" sz="3200" i="1" dirty="0">
                <a:latin typeface="Goudy Old Style" panose="02020502050305020303" pitchFamily="18" charset="77"/>
              </a:rPr>
              <a:t>rendant l’exploitation du document difficile.</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4</a:t>
            </a:fld>
            <a:endParaRPr lang="fr-FR" dirty="0"/>
          </a:p>
        </p:txBody>
      </p:sp>
      <p:sp>
        <p:nvSpPr>
          <p:cNvPr id="5" name="Rectangle 4"/>
          <p:cNvSpPr/>
          <p:nvPr/>
        </p:nvSpPr>
        <p:spPr>
          <a:xfrm>
            <a:off x="1851582" y="89687"/>
            <a:ext cx="8488836"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000" b="1" dirty="0">
                <a:latin typeface="Goudy Old Style" panose="02020502050305020303" pitchFamily="18" charset="77"/>
              </a:rPr>
              <a:t>INTRODUCTION </a:t>
            </a:r>
          </a:p>
        </p:txBody>
      </p:sp>
    </p:spTree>
    <p:extLst>
      <p:ext uri="{BB962C8B-B14F-4D97-AF65-F5344CB8AC3E}">
        <p14:creationId xmlns:p14="http://schemas.microsoft.com/office/powerpoint/2010/main" val="248604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4171" y="2906486"/>
            <a:ext cx="11742058" cy="1016603"/>
          </a:xfrm>
          <a:noFill/>
          <a:ln>
            <a:noFill/>
          </a:ln>
        </p:spPr>
        <p:txBody>
          <a:bodyPr anchor="ctr">
            <a:normAutofit fontScale="92500" lnSpcReduction="10000"/>
          </a:bodyPr>
          <a:lstStyle/>
          <a:p>
            <a:pPr marL="0" lvl="0" indent="0" algn="ctr">
              <a:lnSpc>
                <a:spcPct val="200000"/>
              </a:lnSpc>
              <a:buNone/>
            </a:pPr>
            <a:r>
              <a:rPr lang="fr-FR" sz="4000" b="1" dirty="0">
                <a:latin typeface="Goudy Old Style" panose="02020502050305020303" pitchFamily="18" charset="77"/>
                <a:ea typeface="Noto Serif SC Bold" pitchFamily="34" charset="-122"/>
                <a:cs typeface="Noto Serif SC Bold" pitchFamily="34" charset="-120"/>
              </a:rPr>
              <a:t>LE PROCESSUS DE CLÔTURE DE L'EXERCICE </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5</a:t>
            </a:fld>
            <a:endParaRPr lang="fr-FR" dirty="0"/>
          </a:p>
        </p:txBody>
      </p:sp>
      <p:sp>
        <p:nvSpPr>
          <p:cNvPr id="5" name="Rectangle 4"/>
          <p:cNvSpPr/>
          <p:nvPr/>
        </p:nvSpPr>
        <p:spPr>
          <a:xfrm>
            <a:off x="1851582" y="89687"/>
            <a:ext cx="8488836"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4400" b="1" dirty="0">
                <a:latin typeface="Arial Narrow" panose="020B0606020202030204" pitchFamily="34" charset="0"/>
              </a:rPr>
              <a:t>PREMIÈRE PARTIE</a:t>
            </a:r>
          </a:p>
        </p:txBody>
      </p:sp>
      <p:pic>
        <p:nvPicPr>
          <p:cNvPr id="2" name="Image 1" descr="3D hombre y palabras solución o problemas — Fotos de Stock ...">
            <a:extLst>
              <a:ext uri="{FF2B5EF4-FFF2-40B4-BE49-F238E27FC236}">
                <a16:creationId xmlns:a16="http://schemas.microsoft.com/office/drawing/2014/main" id="{BF96187C-DFB9-5D92-5D81-6035E6BD96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1487" y="1238726"/>
            <a:ext cx="2238851" cy="1414463"/>
          </a:xfrm>
          <a:prstGeom prst="rect">
            <a:avLst/>
          </a:prstGeom>
          <a:noFill/>
          <a:ln>
            <a:noFill/>
          </a:ln>
        </p:spPr>
      </p:pic>
      <p:pic>
        <p:nvPicPr>
          <p:cNvPr id="6" name="Image 5">
            <a:extLst>
              <a:ext uri="{FF2B5EF4-FFF2-40B4-BE49-F238E27FC236}">
                <a16:creationId xmlns:a16="http://schemas.microsoft.com/office/drawing/2014/main" id="{9F5630CA-DB85-6BFC-C738-90929680D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219" y="4475288"/>
            <a:ext cx="2660398" cy="1581611"/>
          </a:xfrm>
          <a:prstGeom prst="rect">
            <a:avLst/>
          </a:prstGeom>
        </p:spPr>
      </p:pic>
    </p:spTree>
    <p:extLst>
      <p:ext uri="{BB962C8B-B14F-4D97-AF65-F5344CB8AC3E}">
        <p14:creationId xmlns:p14="http://schemas.microsoft.com/office/powerpoint/2010/main" val="272301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4171" y="1074056"/>
            <a:ext cx="11742058" cy="5326743"/>
          </a:xfrm>
        </p:spPr>
        <p:txBody>
          <a:bodyPr anchor="ctr">
            <a:normAutofit/>
          </a:bodyPr>
          <a:lstStyle/>
          <a:p>
            <a:pPr algn="just">
              <a:lnSpc>
                <a:spcPct val="150000"/>
              </a:lnSpc>
              <a:buFont typeface=".Lucida Grande UI Regular"/>
              <a:buChar char="✎"/>
            </a:pPr>
            <a:r>
              <a:rPr lang="fr-FR" b="1" dirty="0">
                <a:latin typeface="Goudy Old Style" panose="02020502050305020303" pitchFamily="18" charset="77"/>
                <a:cs typeface="Times New Roman" panose="02020603050405020304" pitchFamily="18" charset="0"/>
              </a:rPr>
              <a:t>La clôture de l’exercice budgétaire </a:t>
            </a:r>
            <a:r>
              <a:rPr lang="fr-FR" dirty="0">
                <a:latin typeface="Goudy Old Style" panose="02020502050305020303" pitchFamily="18" charset="77"/>
                <a:cs typeface="Times New Roman" panose="02020603050405020304" pitchFamily="18" charset="0"/>
              </a:rPr>
              <a:t>est le processus de fin d’année qui consiste à arrêter les comptes pour restituer l’exécution du budget sur une période donnée (</a:t>
            </a:r>
            <a:r>
              <a:rPr lang="fr-FR" i="1" dirty="0">
                <a:latin typeface="Goudy Old Style" panose="02020502050305020303" pitchFamily="18" charset="77"/>
                <a:cs typeface="Times New Roman" panose="02020603050405020304" pitchFamily="18" charset="0"/>
              </a:rPr>
              <a:t>en recettes et en dépenses)</a:t>
            </a:r>
            <a:r>
              <a:rPr lang="fr-FR" dirty="0">
                <a:latin typeface="Goudy Old Style" panose="02020502050305020303" pitchFamily="18" charset="77"/>
                <a:cs typeface="Times New Roman" panose="02020603050405020304" pitchFamily="18" charset="0"/>
              </a:rPr>
              <a:t>.</a:t>
            </a:r>
          </a:p>
          <a:p>
            <a:pPr algn="just">
              <a:lnSpc>
                <a:spcPct val="150000"/>
              </a:lnSpc>
              <a:buFont typeface=".Lucida Grande UI Regular"/>
              <a:buChar char="✎"/>
            </a:pPr>
            <a:r>
              <a:rPr lang="fr-FR" dirty="0">
                <a:latin typeface="Goudy Old Style" panose="02020502050305020303" pitchFamily="18" charset="77"/>
                <a:cs typeface="Times New Roman" panose="02020603050405020304" pitchFamily="18" charset="0"/>
              </a:rPr>
              <a:t>L’exercice doit être clôturé en fin d’année suivant une procédure normalisée afin de respecter :</a:t>
            </a:r>
          </a:p>
          <a:p>
            <a:pPr marL="1028700" lvl="1" indent="-571500" algn="just">
              <a:buFont typeface="Wingdings" panose="05000000000000000000" pitchFamily="2" charset="2"/>
              <a:buChar char="§"/>
            </a:pPr>
            <a:r>
              <a:rPr lang="fr-FR" sz="2800" dirty="0">
                <a:latin typeface="Goudy Old Style" panose="02020502050305020303" pitchFamily="18" charset="77"/>
                <a:cs typeface="Times New Roman" panose="02020603050405020304" pitchFamily="18" charset="0"/>
              </a:rPr>
              <a:t>Le principe de l’annualité budgétaire.</a:t>
            </a:r>
          </a:p>
          <a:p>
            <a:pPr marL="1028700" lvl="1" indent="-571500" algn="just">
              <a:buFont typeface="Wingdings" panose="05000000000000000000" pitchFamily="2" charset="2"/>
              <a:buChar char="§"/>
            </a:pPr>
            <a:r>
              <a:rPr lang="fr-FR" sz="2800" dirty="0">
                <a:latin typeface="Goudy Old Style" panose="02020502050305020303" pitchFamily="18" charset="77"/>
                <a:cs typeface="Times New Roman" panose="02020603050405020304" pitchFamily="18" charset="0"/>
              </a:rPr>
              <a:t>Le principe comptable de séparation des exercices ;</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6</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 LE PROCESSUS DE CLÔTURE DE L'EXERCICE </a:t>
            </a:r>
          </a:p>
        </p:txBody>
      </p:sp>
    </p:spTree>
    <p:extLst>
      <p:ext uri="{BB962C8B-B14F-4D97-AF65-F5344CB8AC3E}">
        <p14:creationId xmlns:p14="http://schemas.microsoft.com/office/powerpoint/2010/main" val="23461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4171" y="1975757"/>
            <a:ext cx="11742058" cy="3200400"/>
          </a:xfrm>
        </p:spPr>
        <p:txBody>
          <a:bodyPr anchor="ctr">
            <a:normAutofit/>
          </a:bodyPr>
          <a:lstStyle/>
          <a:p>
            <a:pPr marL="0" indent="0" algn="just">
              <a:lnSpc>
                <a:spcPct val="150000"/>
              </a:lnSpc>
              <a:buNone/>
            </a:pPr>
            <a:r>
              <a:rPr lang="fr-FR" dirty="0">
                <a:latin typeface="Goudy Old Style" panose="02020502050305020303" pitchFamily="18" charset="77"/>
                <a:cs typeface="Times New Roman" panose="02020603050405020304" pitchFamily="18" charset="0"/>
              </a:rPr>
              <a:t>La clôture de l’exercice est faite en deux étapes :</a:t>
            </a:r>
          </a:p>
          <a:p>
            <a:pPr marL="1028700" lvl="1" indent="-571500" algn="just">
              <a:lnSpc>
                <a:spcPct val="150000"/>
              </a:lnSpc>
              <a:buFont typeface="Wingdings" panose="05000000000000000000" pitchFamily="2" charset="2"/>
              <a:buChar char="§"/>
            </a:pPr>
            <a:r>
              <a:rPr lang="fr-FR" sz="2800" dirty="0">
                <a:latin typeface="Goudy Old Style" panose="02020502050305020303" pitchFamily="18" charset="77"/>
                <a:cs typeface="Times New Roman" panose="02020603050405020304" pitchFamily="18" charset="0"/>
              </a:rPr>
              <a:t>L’arrêt des émissions et de l’encaissement des recettes ;</a:t>
            </a:r>
          </a:p>
          <a:p>
            <a:pPr marL="1028700" lvl="1" indent="-571500" algn="just">
              <a:lnSpc>
                <a:spcPct val="150000"/>
              </a:lnSpc>
              <a:buFont typeface="Wingdings" panose="05000000000000000000" pitchFamily="2" charset="2"/>
              <a:buChar char="§"/>
            </a:pPr>
            <a:r>
              <a:rPr lang="fr-FR" sz="2800" dirty="0">
                <a:latin typeface="Goudy Old Style" panose="02020502050305020303" pitchFamily="18" charset="77"/>
                <a:cs typeface="Times New Roman" panose="02020603050405020304" pitchFamily="18" charset="0"/>
              </a:rPr>
              <a:t>L’arrêt des engagements et du paiement des dépenses.</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7</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 LE PROCESSUS DE CLÔTURE DE L'EXERCICE </a:t>
            </a:r>
          </a:p>
        </p:txBody>
      </p:sp>
    </p:spTree>
    <p:extLst>
      <p:ext uri="{BB962C8B-B14F-4D97-AF65-F5344CB8AC3E}">
        <p14:creationId xmlns:p14="http://schemas.microsoft.com/office/powerpoint/2010/main" val="157916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4971" y="865414"/>
            <a:ext cx="11742058" cy="5502729"/>
          </a:xfrm>
        </p:spPr>
        <p:txBody>
          <a:bodyPr anchor="ctr">
            <a:normAutofit fontScale="85000" lnSpcReduction="10000"/>
          </a:bodyPr>
          <a:lstStyle/>
          <a:p>
            <a:pPr marL="514350" indent="-514350" algn="just">
              <a:lnSpc>
                <a:spcPct val="150000"/>
              </a:lnSpc>
              <a:buAutoNum type="alphaUcPeriod"/>
            </a:pPr>
            <a:r>
              <a:rPr lang="fr-FR" b="1" u="sng" dirty="0">
                <a:latin typeface="Goudy Old Style" panose="02020502050305020303" pitchFamily="18" charset="77"/>
                <a:cs typeface="Times New Roman" panose="02020603050405020304" pitchFamily="18" charset="0"/>
              </a:rPr>
              <a:t>L’ARRÊT DES RECETTES :</a:t>
            </a:r>
          </a:p>
          <a:p>
            <a:pPr marL="0" indent="0" algn="just">
              <a:lnSpc>
                <a:spcPct val="115000"/>
              </a:lnSpc>
              <a:spcAft>
                <a:spcPts val="800"/>
              </a:spcAft>
              <a:buNone/>
            </a:pPr>
            <a:r>
              <a:rPr lang="fr-FR" sz="3000" dirty="0">
                <a:latin typeface="Goudy Old Style" panose="02020502050305020303" pitchFamily="18" charset="77"/>
                <a:ea typeface="Times New Roman" panose="02020603050405020304" pitchFamily="18" charset="0"/>
                <a:cs typeface="Arial" panose="020B0604020202020204" pitchFamily="34" charset="0"/>
              </a:rPr>
              <a:t>L’arrêté des recettes est une responsabilité de l’ordonnateur et doit être entamé le dernier jour ouvrable de chaque exercice. Il est fait en plusieurs étapes comme ci-après présentées :</a:t>
            </a:r>
            <a:endParaRPr lang="fr-FR" sz="2600" dirty="0">
              <a:latin typeface="Goudy Old Style" panose="02020502050305020303" pitchFamily="18" charset="77"/>
              <a:ea typeface="Calibri" panose="020F0502020204030204" pitchFamily="34" charset="0"/>
              <a:cs typeface="Arial" panose="020B0604020202020204" pitchFamily="34" charset="0"/>
            </a:endParaRPr>
          </a:p>
          <a:p>
            <a:pPr lvl="0" algn="just">
              <a:lnSpc>
                <a:spcPct val="115000"/>
              </a:lnSpc>
              <a:spcAft>
                <a:spcPts val="800"/>
              </a:spcAft>
              <a:buSzPts val="1000"/>
              <a:buFont typeface=".Hiragino Kaku Gothic Interface W3"/>
              <a:buChar char="☞"/>
              <a:tabLst>
                <a:tab pos="457200" algn="l"/>
              </a:tabLst>
            </a:pPr>
            <a:r>
              <a:rPr lang="fr-FR" sz="3000" b="1" dirty="0">
                <a:latin typeface="Goudy Old Style" panose="02020502050305020303" pitchFamily="18" charset="77"/>
                <a:ea typeface="Times New Roman" panose="02020603050405020304" pitchFamily="18" charset="0"/>
                <a:cs typeface="Arial" panose="020B0604020202020204" pitchFamily="34" charset="0"/>
              </a:rPr>
              <a:t>la clôture des opérations de la régie de recette le 31 décembre</a:t>
            </a:r>
            <a:r>
              <a:rPr lang="fr-FR" sz="3000" dirty="0">
                <a:latin typeface="Goudy Old Style" panose="02020502050305020303" pitchFamily="18" charset="77"/>
                <a:ea typeface="Times New Roman" panose="02020603050405020304" pitchFamily="18" charset="0"/>
                <a:cs typeface="Arial" panose="020B0604020202020204" pitchFamily="34" charset="0"/>
              </a:rPr>
              <a:t> : </a:t>
            </a:r>
            <a:r>
              <a:rPr lang="fr-FR" sz="3000" dirty="0">
                <a:latin typeface="Goudy Old Style" panose="02020502050305020303" pitchFamily="18" charset="77"/>
                <a:ea typeface="Calibri" panose="020F0502020204030204" pitchFamily="34" charset="0"/>
                <a:cs typeface="Arial" panose="020B0604020202020204" pitchFamily="34" charset="0"/>
              </a:rPr>
              <a:t>le 31 décembre le régisseur de recettes arrête le livre journal de la régie de recettes sur le dernier état de versement de l’exercice ;</a:t>
            </a:r>
            <a:endParaRPr lang="fr-FR" sz="2600" dirty="0">
              <a:latin typeface="Goudy Old Style" panose="02020502050305020303" pitchFamily="18" charset="77"/>
              <a:ea typeface="Calibri" panose="020F0502020204030204" pitchFamily="34" charset="0"/>
              <a:cs typeface="Arial" panose="020B0604020202020204" pitchFamily="34" charset="0"/>
            </a:endParaRPr>
          </a:p>
          <a:p>
            <a:pPr lvl="0" algn="just">
              <a:lnSpc>
                <a:spcPct val="115000"/>
              </a:lnSpc>
              <a:spcAft>
                <a:spcPts val="800"/>
              </a:spcAft>
              <a:buSzPts val="1000"/>
              <a:buFont typeface=".Hiragino Kaku Gothic Interface W3"/>
              <a:buChar char="☞"/>
              <a:tabLst>
                <a:tab pos="457200" algn="l"/>
              </a:tabLst>
            </a:pPr>
            <a:r>
              <a:rPr lang="fr-FR" sz="3000" b="1" dirty="0">
                <a:latin typeface="Goudy Old Style" panose="02020502050305020303" pitchFamily="18" charset="77"/>
                <a:ea typeface="Times New Roman" panose="02020603050405020304" pitchFamily="18" charset="0"/>
                <a:cs typeface="Arial" panose="020B0604020202020204" pitchFamily="34" charset="0"/>
              </a:rPr>
              <a:t>le contrôle des enregistrements pour assurer l'exactitude des titres de recette</a:t>
            </a:r>
            <a:r>
              <a:rPr lang="fr-FR" sz="3000" dirty="0">
                <a:latin typeface="Goudy Old Style" panose="02020502050305020303" pitchFamily="18" charset="77"/>
                <a:ea typeface="Times New Roman" panose="02020603050405020304" pitchFamily="18" charset="0"/>
                <a:cs typeface="Arial" panose="020B0604020202020204" pitchFamily="34" charset="0"/>
              </a:rPr>
              <a:t> : les enregistrements des recettes doivent être contrôlés avec le plus grand soin possible. Il y a lieu de s’assurer que tous les titres de recette sont bien enregistrés au niveau des registres de recettes pour leur bon montant et pour la correcte imputation ;</a:t>
            </a:r>
            <a:endParaRPr lang="fr-FR" sz="2600" dirty="0">
              <a:effectLst/>
              <a:latin typeface="Goudy Old Style" panose="02020502050305020303" pitchFamily="18" charset="77"/>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8</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 LE PROCESSUS DE CLÔTURE DE L'EXERCICE </a:t>
            </a:r>
          </a:p>
        </p:txBody>
      </p:sp>
    </p:spTree>
    <p:extLst>
      <p:ext uri="{BB962C8B-B14F-4D97-AF65-F5344CB8AC3E}">
        <p14:creationId xmlns:p14="http://schemas.microsoft.com/office/powerpoint/2010/main" val="23026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4971" y="865414"/>
            <a:ext cx="11742058" cy="5502729"/>
          </a:xfrm>
        </p:spPr>
        <p:txBody>
          <a:bodyPr anchor="ctr">
            <a:normAutofit/>
          </a:bodyPr>
          <a:lstStyle/>
          <a:p>
            <a:pPr marL="514350" indent="-514350" algn="just">
              <a:lnSpc>
                <a:spcPct val="150000"/>
              </a:lnSpc>
              <a:buAutoNum type="alphaUcPeriod"/>
            </a:pPr>
            <a:r>
              <a:rPr lang="fr-FR" b="1" u="sng" dirty="0">
                <a:latin typeface="Goudy Old Style" panose="02020502050305020303" pitchFamily="18" charset="77"/>
                <a:cs typeface="Times New Roman" panose="02020603050405020304" pitchFamily="18" charset="0"/>
              </a:rPr>
              <a:t>L’ARRÊTÉ DES RECETTES :</a:t>
            </a:r>
          </a:p>
          <a:p>
            <a:pPr marL="571500" lvl="0" indent="-571500" algn="just">
              <a:lnSpc>
                <a:spcPct val="150000"/>
              </a:lnSpc>
              <a:buFont typeface="Wingdings" panose="05000000000000000000" pitchFamily="2" charset="2"/>
              <a:buChar char="§"/>
            </a:pPr>
            <a:r>
              <a:rPr lang="fr-FR" b="1" dirty="0">
                <a:latin typeface="Goudy Old Style" panose="02020502050305020303" pitchFamily="18" charset="77"/>
              </a:rPr>
              <a:t>le rapprochement avec le Receveur municipal/régional </a:t>
            </a:r>
            <a:r>
              <a:rPr lang="fr-FR" dirty="0">
                <a:latin typeface="Goudy Old Style" panose="02020502050305020303" pitchFamily="18" charset="77"/>
              </a:rPr>
              <a:t>afin de s’assurer que le receveur n’a pas encaissée une recette devant faire l’objet d’une régularisation. Le contrôle se fait par rapprochement des situations mensuelles transmises par le Receveur avec le montant total des émissions ;</a:t>
            </a:r>
          </a:p>
          <a:p>
            <a:pPr marL="571500" lvl="0" indent="-571500" algn="just">
              <a:lnSpc>
                <a:spcPct val="150000"/>
              </a:lnSpc>
              <a:buFont typeface="Wingdings" panose="05000000000000000000" pitchFamily="2" charset="2"/>
              <a:buChar char="§"/>
            </a:pPr>
            <a:r>
              <a:rPr lang="fr-FR" b="1" dirty="0">
                <a:latin typeface="Goudy Old Style" panose="02020502050305020303" pitchFamily="18" charset="77"/>
              </a:rPr>
              <a:t>l’arrêt des registres des recettes</a:t>
            </a:r>
            <a:r>
              <a:rPr lang="fr-FR" dirty="0">
                <a:latin typeface="Goudy Old Style" panose="02020502050305020303" pitchFamily="18" charset="77"/>
              </a:rPr>
              <a:t> : l’arrêt des registres des recettes doit être matérialisé fiche par fiche.</a:t>
            </a:r>
          </a:p>
        </p:txBody>
      </p:sp>
      <p:sp>
        <p:nvSpPr>
          <p:cNvPr id="4" name="Espace réservé du numéro de diapositive 3"/>
          <p:cNvSpPr>
            <a:spLocks noGrp="1"/>
          </p:cNvSpPr>
          <p:nvPr>
            <p:ph type="sldNum" sz="quarter" idx="12"/>
          </p:nvPr>
        </p:nvSpPr>
        <p:spPr/>
        <p:txBody>
          <a:bodyPr/>
          <a:lstStyle/>
          <a:p>
            <a:fld id="{B392D641-83A5-4B1D-AF2E-6F0D65B1107D}" type="slidenum">
              <a:rPr lang="fr-FR" smtClean="0"/>
              <a:t>9</a:t>
            </a:fld>
            <a:endParaRPr lang="fr-FR" dirty="0"/>
          </a:p>
        </p:txBody>
      </p:sp>
      <p:sp>
        <p:nvSpPr>
          <p:cNvPr id="5" name="Rectangle 4"/>
          <p:cNvSpPr/>
          <p:nvPr/>
        </p:nvSpPr>
        <p:spPr>
          <a:xfrm>
            <a:off x="767443" y="89687"/>
            <a:ext cx="10417627" cy="650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lvl="0" indent="0" algn="ctr">
              <a:buNone/>
            </a:pPr>
            <a:r>
              <a:rPr lang="fr-FR" sz="3200" b="1" dirty="0">
                <a:latin typeface="Goudy Old Style" panose="02020502050305020303" pitchFamily="18" charset="77"/>
                <a:ea typeface="Noto Serif SC Bold" pitchFamily="34" charset="-122"/>
                <a:cs typeface="Noto Serif SC Bold" pitchFamily="34" charset="-120"/>
              </a:rPr>
              <a:t>I. LE PROCESSUS DE CLÔTURE DE L'EXERCICE </a:t>
            </a:r>
          </a:p>
        </p:txBody>
      </p:sp>
    </p:spTree>
    <p:extLst>
      <p:ext uri="{BB962C8B-B14F-4D97-AF65-F5344CB8AC3E}">
        <p14:creationId xmlns:p14="http://schemas.microsoft.com/office/powerpoint/2010/main" val="17062607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{58030A8D-1DC5-1F45-80A8-FC3BDF2005B8}tf16401378</Template>
  <TotalTime>4636</TotalTime>
  <Words>2675</Words>
  <Application>Microsoft Macintosh PowerPoint</Application>
  <PresentationFormat>Grand écran</PresentationFormat>
  <Paragraphs>244</Paragraphs>
  <Slides>36</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36</vt:i4>
      </vt:variant>
    </vt:vector>
  </HeadingPairs>
  <TitlesOfParts>
    <vt:vector size="50" baseType="lpstr">
      <vt:lpstr>.Hiragino Kaku Gothic Interface W3</vt:lpstr>
      <vt:lpstr>.Lucida Grande UI Regular</vt:lpstr>
      <vt:lpstr>Arial</vt:lpstr>
      <vt:lpstr>Arial Narrow</vt:lpstr>
      <vt:lpstr>Calibri</vt:lpstr>
      <vt:lpstr>Calibri Light</vt:lpstr>
      <vt:lpstr>Goudy Old Style</vt:lpstr>
      <vt:lpstr>Noto Serif SC Bold</vt:lpstr>
      <vt:lpstr>Symbol</vt:lpstr>
      <vt:lpstr>Times New Roman</vt:lpstr>
      <vt:lpstr>Tw Cen MT</vt:lpstr>
      <vt:lpstr>Wingdings</vt:lpstr>
      <vt:lpstr>Wingdings 3</vt:lpstr>
      <vt:lpstr>Thème Office</vt:lpstr>
      <vt:lpstr>PROCESSUS D'ÉLABORATION  DU COMPTE ADMINISTRATIF   Par Dr MOUT NYAMBARA Estelle Chargé de cours Sous-Directeur de la Fiscalité Locale/MINDDEVEL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dc:creator>
  <cp:lastModifiedBy>user25</cp:lastModifiedBy>
  <cp:revision>236</cp:revision>
  <dcterms:created xsi:type="dcterms:W3CDTF">2023-05-14T19:22:08Z</dcterms:created>
  <dcterms:modified xsi:type="dcterms:W3CDTF">2025-12-29T08:45:37Z</dcterms:modified>
</cp:coreProperties>
</file>